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73" r:id="rId5"/>
    <p:sldId id="289" r:id="rId6"/>
    <p:sldId id="290" r:id="rId7"/>
    <p:sldId id="291" r:id="rId8"/>
    <p:sldId id="308" r:id="rId9"/>
    <p:sldId id="292" r:id="rId10"/>
    <p:sldId id="306" r:id="rId11"/>
    <p:sldId id="309" r:id="rId12"/>
    <p:sldId id="293" r:id="rId13"/>
    <p:sldId id="294" r:id="rId14"/>
    <p:sldId id="295" r:id="rId15"/>
    <p:sldId id="297" r:id="rId16"/>
    <p:sldId id="298" r:id="rId17"/>
    <p:sldId id="299" r:id="rId18"/>
    <p:sldId id="296" r:id="rId19"/>
    <p:sldId id="301" r:id="rId20"/>
    <p:sldId id="300" r:id="rId21"/>
    <p:sldId id="302" r:id="rId22"/>
    <p:sldId id="303" r:id="rId23"/>
    <p:sldId id="304" r:id="rId24"/>
    <p:sldId id="305" r:id="rId25"/>
    <p:sldId id="307" r:id="rId26"/>
    <p:sldId id="31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8" d="100"/>
          <a:sy n="88" d="100"/>
        </p:scale>
        <p:origin x="72" y="45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12/22/2020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29586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12/22/2020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69906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12/22/2020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1224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12/22/2020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784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12/22/2020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97556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12/22/2020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1461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12/22/2020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50599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12/22/2020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020986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12/22/2020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9051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12/22/2020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3008244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ncbi.nlm.nih.gov/pmc/articles/PMC7233089/pdf/3269957.pdf" TargetMode="External"/><Relationship Id="rId2" Type="http://schemas.openxmlformats.org/officeDocument/2006/relationships/hyperlink" Target="https://www.sciencedirect.com/science/article/pii/S1665642317300561" TargetMode="External"/><Relationship Id="rId1" Type="http://schemas.openxmlformats.org/officeDocument/2006/relationships/slideLayout" Target="../slideLayouts/slideLayout2.xml"/><Relationship Id="rId6" Type="http://schemas.openxmlformats.org/officeDocument/2006/relationships/hyperlink" Target="https://arxiv.org/pdf/2003.11643.pdf" TargetMode="External"/><Relationship Id="rId5" Type="http://schemas.openxmlformats.org/officeDocument/2006/relationships/hyperlink" Target="https://buildmedia.readthedocs.org/media/pdf/yellowbrick/develop/yellowbrick.pdf" TargetMode="External"/><Relationship Id="rId4" Type="http://schemas.openxmlformats.org/officeDocument/2006/relationships/hyperlink" Target="https://dl.acm.org/doi/10.1145/3194658.3194677"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6" name="Picture 5" descr="pipette dripping into a petri dish">
            <a:extLst>
              <a:ext uri="{FF2B5EF4-FFF2-40B4-BE49-F238E27FC236}">
                <a16:creationId xmlns:a16="http://schemas.microsoft.com/office/drawing/2014/main" id="{AD5EFA86-59D3-41A9-819E-C704FF32C5AD}"/>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53302" y="457200"/>
            <a:ext cx="7588885" cy="5899650"/>
          </a:xfrm>
          <a:prstGeom prst="rect">
            <a:avLst/>
          </a:prstGeom>
        </p:spPr>
      </p:pic>
      <p:sp>
        <p:nvSpPr>
          <p:cNvPr id="40" name="Rectangle 39">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8372723" y="850791"/>
            <a:ext cx="3202016" cy="4198288"/>
          </a:xfrm>
        </p:spPr>
        <p:txBody>
          <a:bodyPr anchor="ctr">
            <a:normAutofit/>
          </a:bodyPr>
          <a:lstStyle/>
          <a:p>
            <a:r>
              <a:rPr lang="en-US" dirty="0">
                <a:solidFill>
                  <a:srgbClr val="FFFFFF"/>
                </a:solidFill>
              </a:rPr>
              <a:t>Sentiment Prediction of Drug Reviews using Datamining</a:t>
            </a:r>
            <a:endParaRPr lang="en-US" sz="3600" dirty="0">
              <a:solidFill>
                <a:srgbClr val="FFFFFF"/>
              </a:solidFill>
            </a:endParaRPr>
          </a:p>
        </p:txBody>
      </p:sp>
      <p:sp>
        <p:nvSpPr>
          <p:cNvPr id="42" name="Rectangle 41">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8372723" y="5545331"/>
            <a:ext cx="3202016" cy="649222"/>
          </a:xfrm>
          <a:noFill/>
        </p:spPr>
        <p:txBody>
          <a:bodyPr anchor="ctr">
            <a:normAutofit fontScale="85000" lnSpcReduction="20000"/>
          </a:bodyPr>
          <a:lstStyle/>
          <a:p>
            <a:r>
              <a:rPr lang="en-US" sz="1800" dirty="0">
                <a:solidFill>
                  <a:srgbClr val="FFFFFF">
                    <a:alpha val="75000"/>
                  </a:srgbClr>
                </a:solidFill>
              </a:rPr>
              <a:t>Gargeyi </a:t>
            </a:r>
            <a:r>
              <a:rPr lang="en-US" sz="1800" dirty="0" err="1">
                <a:solidFill>
                  <a:srgbClr val="FFFFFF">
                    <a:alpha val="75000"/>
                  </a:srgbClr>
                </a:solidFill>
              </a:rPr>
              <a:t>BaIPA</a:t>
            </a:r>
            <a:endParaRPr lang="en-US" sz="1800" dirty="0">
              <a:solidFill>
                <a:srgbClr val="FFFFFF">
                  <a:alpha val="75000"/>
                </a:srgbClr>
              </a:solidFill>
            </a:endParaRPr>
          </a:p>
          <a:p>
            <a:r>
              <a:rPr lang="en-US" sz="1800" dirty="0">
                <a:solidFill>
                  <a:srgbClr val="FFFFFF">
                    <a:alpha val="75000"/>
                  </a:srgbClr>
                </a:solidFill>
              </a:rPr>
              <a:t>Naveen </a:t>
            </a:r>
            <a:r>
              <a:rPr lang="en-US" sz="1800" dirty="0" err="1">
                <a:solidFill>
                  <a:srgbClr val="FFFFFF">
                    <a:alpha val="75000"/>
                  </a:srgbClr>
                </a:solidFill>
              </a:rPr>
              <a:t>Donthineni</a:t>
            </a:r>
            <a:endParaRPr lang="en-US" sz="1800" dirty="0">
              <a:solidFill>
                <a:srgbClr val="FFFFFF">
                  <a:alpha val="75000"/>
                </a:srgbClr>
              </a:solidFill>
            </a:endParaRPr>
          </a:p>
        </p:txBody>
      </p:sp>
    </p:spTree>
    <p:extLst>
      <p:ext uri="{BB962C8B-B14F-4D97-AF65-F5344CB8AC3E}">
        <p14:creationId xmlns:p14="http://schemas.microsoft.com/office/powerpoint/2010/main" val="2424003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B723E-4498-42F5-BA8E-58CB7D4BC796}"/>
              </a:ext>
            </a:extLst>
          </p:cNvPr>
          <p:cNvSpPr>
            <a:spLocks noGrp="1"/>
          </p:cNvSpPr>
          <p:nvPr>
            <p:ph type="title"/>
          </p:nvPr>
        </p:nvSpPr>
        <p:spPr/>
        <p:txBody>
          <a:bodyPr/>
          <a:lstStyle/>
          <a:p>
            <a:r>
              <a:rPr lang="en-US" dirty="0"/>
              <a:t>Analysis of review over the time</a:t>
            </a:r>
          </a:p>
        </p:txBody>
      </p:sp>
      <p:sp>
        <p:nvSpPr>
          <p:cNvPr id="3" name="Text Placeholder 2">
            <a:extLst>
              <a:ext uri="{FF2B5EF4-FFF2-40B4-BE49-F238E27FC236}">
                <a16:creationId xmlns:a16="http://schemas.microsoft.com/office/drawing/2014/main" id="{8D995FC4-6A30-41CE-8924-D1318F9E9441}"/>
              </a:ext>
            </a:extLst>
          </p:cNvPr>
          <p:cNvSpPr>
            <a:spLocks noGrp="1"/>
          </p:cNvSpPr>
          <p:nvPr>
            <p:ph type="body" idx="1"/>
          </p:nvPr>
        </p:nvSpPr>
        <p:spPr/>
        <p:txBody>
          <a:bodyPr/>
          <a:lstStyle/>
          <a:p>
            <a:pPr algn="ctr"/>
            <a:r>
              <a:rPr lang="en-US" dirty="0"/>
              <a:t>Useful Count  vs Year</a:t>
            </a:r>
          </a:p>
        </p:txBody>
      </p:sp>
      <p:sp>
        <p:nvSpPr>
          <p:cNvPr id="5" name="Text Placeholder 4">
            <a:extLst>
              <a:ext uri="{FF2B5EF4-FFF2-40B4-BE49-F238E27FC236}">
                <a16:creationId xmlns:a16="http://schemas.microsoft.com/office/drawing/2014/main" id="{6E771517-2E42-4103-B03A-FBEB0E1FA678}"/>
              </a:ext>
            </a:extLst>
          </p:cNvPr>
          <p:cNvSpPr>
            <a:spLocks noGrp="1"/>
          </p:cNvSpPr>
          <p:nvPr>
            <p:ph type="body" sz="quarter" idx="3"/>
          </p:nvPr>
        </p:nvSpPr>
        <p:spPr/>
        <p:txBody>
          <a:bodyPr/>
          <a:lstStyle/>
          <a:p>
            <a:pPr algn="ctr"/>
            <a:r>
              <a:rPr lang="en-US" dirty="0"/>
              <a:t> Review count vs Year</a:t>
            </a:r>
          </a:p>
        </p:txBody>
      </p:sp>
      <p:pic>
        <p:nvPicPr>
          <p:cNvPr id="12" name="Content Placeholder 11">
            <a:extLst>
              <a:ext uri="{FF2B5EF4-FFF2-40B4-BE49-F238E27FC236}">
                <a16:creationId xmlns:a16="http://schemas.microsoft.com/office/drawing/2014/main" id="{5E844AB5-861C-44B0-AE7A-E2E2671DD708}"/>
              </a:ext>
            </a:extLst>
          </p:cNvPr>
          <p:cNvPicPr>
            <a:picLocks noGrp="1" noChangeAspect="1"/>
          </p:cNvPicPr>
          <p:nvPr>
            <p:ph sz="half" idx="2"/>
          </p:nvPr>
        </p:nvPicPr>
        <p:blipFill>
          <a:blip r:embed="rId2"/>
          <a:stretch>
            <a:fillRect/>
          </a:stretch>
        </p:blipFill>
        <p:spPr>
          <a:xfrm>
            <a:off x="780605" y="3126381"/>
            <a:ext cx="4715583" cy="2377774"/>
          </a:xfrm>
          <a:prstGeom prst="rect">
            <a:avLst/>
          </a:prstGeom>
        </p:spPr>
      </p:pic>
      <p:pic>
        <p:nvPicPr>
          <p:cNvPr id="11" name="Content Placeholder 10">
            <a:extLst>
              <a:ext uri="{FF2B5EF4-FFF2-40B4-BE49-F238E27FC236}">
                <a16:creationId xmlns:a16="http://schemas.microsoft.com/office/drawing/2014/main" id="{5451E57A-89FD-40D1-BEF0-91D4FC84E864}"/>
              </a:ext>
            </a:extLst>
          </p:cNvPr>
          <p:cNvPicPr>
            <a:picLocks noGrp="1" noChangeAspect="1"/>
          </p:cNvPicPr>
          <p:nvPr>
            <p:ph sz="quarter" idx="4"/>
          </p:nvPr>
        </p:nvPicPr>
        <p:blipFill>
          <a:blip r:embed="rId3"/>
          <a:stretch>
            <a:fillRect/>
          </a:stretch>
        </p:blipFill>
        <p:spPr>
          <a:xfrm>
            <a:off x="6416039" y="3126381"/>
            <a:ext cx="4805500" cy="2377774"/>
          </a:xfrm>
          <a:prstGeom prst="rect">
            <a:avLst/>
          </a:prstGeom>
        </p:spPr>
      </p:pic>
    </p:spTree>
    <p:extLst>
      <p:ext uri="{BB962C8B-B14F-4D97-AF65-F5344CB8AC3E}">
        <p14:creationId xmlns:p14="http://schemas.microsoft.com/office/powerpoint/2010/main" val="63321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49AA4-5A9C-44DC-8542-64A9663FA7DA}"/>
              </a:ext>
            </a:extLst>
          </p:cNvPr>
          <p:cNvSpPr>
            <a:spLocks noGrp="1"/>
          </p:cNvSpPr>
          <p:nvPr>
            <p:ph type="title"/>
          </p:nvPr>
        </p:nvSpPr>
        <p:spPr/>
        <p:txBody>
          <a:bodyPr/>
          <a:lstStyle/>
          <a:p>
            <a:r>
              <a:rPr lang="en-US" dirty="0"/>
              <a:t>Word cloud on the attribute ‘REVIEW’</a:t>
            </a:r>
          </a:p>
        </p:txBody>
      </p:sp>
      <p:sp>
        <p:nvSpPr>
          <p:cNvPr id="3" name="Text Placeholder 2">
            <a:extLst>
              <a:ext uri="{FF2B5EF4-FFF2-40B4-BE49-F238E27FC236}">
                <a16:creationId xmlns:a16="http://schemas.microsoft.com/office/drawing/2014/main" id="{DC4080EF-B3D9-4BC9-99DF-3A8D715316CE}"/>
              </a:ext>
            </a:extLst>
          </p:cNvPr>
          <p:cNvSpPr>
            <a:spLocks noGrp="1"/>
          </p:cNvSpPr>
          <p:nvPr>
            <p:ph type="body" idx="1"/>
          </p:nvPr>
        </p:nvSpPr>
        <p:spPr/>
        <p:txBody>
          <a:bodyPr/>
          <a:lstStyle/>
          <a:p>
            <a:pPr algn="ctr"/>
            <a:r>
              <a:rPr lang="en-US" sz="1800" dirty="0"/>
              <a:t>Reviews corresponding to top 10 health conditions</a:t>
            </a:r>
          </a:p>
        </p:txBody>
      </p:sp>
      <p:pic>
        <p:nvPicPr>
          <p:cNvPr id="7" name="Content Placeholder 6">
            <a:extLst>
              <a:ext uri="{FF2B5EF4-FFF2-40B4-BE49-F238E27FC236}">
                <a16:creationId xmlns:a16="http://schemas.microsoft.com/office/drawing/2014/main" id="{3EFBD9B0-7E44-4A05-80AD-5213A7D7D22E}"/>
              </a:ext>
            </a:extLst>
          </p:cNvPr>
          <p:cNvPicPr>
            <a:picLocks noGrp="1" noChangeAspect="1"/>
          </p:cNvPicPr>
          <p:nvPr>
            <p:ph sz="half" idx="2"/>
          </p:nvPr>
        </p:nvPicPr>
        <p:blipFill>
          <a:blip r:embed="rId2"/>
          <a:stretch>
            <a:fillRect/>
          </a:stretch>
        </p:blipFill>
        <p:spPr>
          <a:xfrm>
            <a:off x="580322" y="3102876"/>
            <a:ext cx="5270062" cy="2703473"/>
          </a:xfrm>
          <a:prstGeom prst="rect">
            <a:avLst/>
          </a:prstGeom>
        </p:spPr>
      </p:pic>
      <p:sp>
        <p:nvSpPr>
          <p:cNvPr id="5" name="Text Placeholder 4">
            <a:extLst>
              <a:ext uri="{FF2B5EF4-FFF2-40B4-BE49-F238E27FC236}">
                <a16:creationId xmlns:a16="http://schemas.microsoft.com/office/drawing/2014/main" id="{D0F8FD1D-7753-4F6C-941A-FBB8A3809E33}"/>
              </a:ext>
            </a:extLst>
          </p:cNvPr>
          <p:cNvSpPr>
            <a:spLocks noGrp="1"/>
          </p:cNvSpPr>
          <p:nvPr>
            <p:ph type="body" sz="quarter" idx="3"/>
          </p:nvPr>
        </p:nvSpPr>
        <p:spPr/>
        <p:txBody>
          <a:bodyPr/>
          <a:lstStyle/>
          <a:p>
            <a:pPr algn="ctr"/>
            <a:r>
              <a:rPr lang="en-US" sz="1800" dirty="0"/>
              <a:t>Reviews corresponding to top 10 drugs</a:t>
            </a:r>
          </a:p>
        </p:txBody>
      </p:sp>
      <p:pic>
        <p:nvPicPr>
          <p:cNvPr id="8" name="Content Placeholder 7">
            <a:extLst>
              <a:ext uri="{FF2B5EF4-FFF2-40B4-BE49-F238E27FC236}">
                <a16:creationId xmlns:a16="http://schemas.microsoft.com/office/drawing/2014/main" id="{300E5CCC-916D-4516-92FC-4753E64EBD1E}"/>
              </a:ext>
            </a:extLst>
          </p:cNvPr>
          <p:cNvPicPr>
            <a:picLocks noGrp="1" noChangeAspect="1"/>
          </p:cNvPicPr>
          <p:nvPr>
            <p:ph sz="quarter" idx="4"/>
          </p:nvPr>
        </p:nvPicPr>
        <p:blipFill>
          <a:blip r:embed="rId3"/>
          <a:stretch>
            <a:fillRect/>
          </a:stretch>
        </p:blipFill>
        <p:spPr>
          <a:xfrm>
            <a:off x="6537425" y="3102876"/>
            <a:ext cx="5074253" cy="2614343"/>
          </a:xfrm>
          <a:prstGeom prst="rect">
            <a:avLst/>
          </a:prstGeom>
        </p:spPr>
      </p:pic>
    </p:spTree>
    <p:extLst>
      <p:ext uri="{BB962C8B-B14F-4D97-AF65-F5344CB8AC3E}">
        <p14:creationId xmlns:p14="http://schemas.microsoft.com/office/powerpoint/2010/main" val="41500495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5">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7">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9">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7B89EEFD-93BC-4ACF-962C-E6279E72B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723899"/>
            <a:ext cx="3703320" cy="5666666"/>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5C91630-87A4-44B7-A347-3F951532EE45}"/>
              </a:ext>
            </a:extLst>
          </p:cNvPr>
          <p:cNvSpPr>
            <a:spLocks noGrp="1"/>
          </p:cNvSpPr>
          <p:nvPr>
            <p:ph type="title"/>
          </p:nvPr>
        </p:nvSpPr>
        <p:spPr>
          <a:xfrm>
            <a:off x="803189" y="1209184"/>
            <a:ext cx="3089189" cy="4734416"/>
          </a:xfrm>
        </p:spPr>
        <p:txBody>
          <a:bodyPr vert="horz" lIns="91440" tIns="45720" rIns="91440" bIns="45720" rtlCol="0" anchor="ctr">
            <a:normAutofit/>
          </a:bodyPr>
          <a:lstStyle/>
          <a:p>
            <a:r>
              <a:rPr lang="en-US" dirty="0">
                <a:solidFill>
                  <a:srgbClr val="FFFFFF"/>
                </a:solidFill>
              </a:rPr>
              <a:t>Sentiment Analysis</a:t>
            </a:r>
          </a:p>
        </p:txBody>
      </p:sp>
      <p:sp>
        <p:nvSpPr>
          <p:cNvPr id="5" name="Text Placeholder 4">
            <a:extLst>
              <a:ext uri="{FF2B5EF4-FFF2-40B4-BE49-F238E27FC236}">
                <a16:creationId xmlns:a16="http://schemas.microsoft.com/office/drawing/2014/main" id="{D4C74B34-0815-436E-8949-F9FA7054563C}"/>
              </a:ext>
            </a:extLst>
          </p:cNvPr>
          <p:cNvSpPr>
            <a:spLocks noGrp="1"/>
          </p:cNvSpPr>
          <p:nvPr>
            <p:ph type="body" sz="half" idx="4294967295"/>
          </p:nvPr>
        </p:nvSpPr>
        <p:spPr>
          <a:xfrm>
            <a:off x="4561870" y="723900"/>
            <a:ext cx="7183597" cy="3152362"/>
          </a:xfrm>
        </p:spPr>
        <p:txBody>
          <a:bodyPr vert="horz" lIns="91440" tIns="45720" rIns="91440" bIns="45720" rtlCol="0">
            <a:normAutofit/>
          </a:bodyPr>
          <a:lstStyle/>
          <a:p>
            <a:pPr marL="285750" indent="-285750">
              <a:buFont typeface="Wingdings 2" panose="05020102010507070707" pitchFamily="18" charset="2"/>
              <a:buChar char=""/>
            </a:pPr>
            <a:r>
              <a:rPr lang="en-US" sz="2000" dirty="0"/>
              <a:t>NLTK package in python used to clean the attribute ‘review’</a:t>
            </a:r>
          </a:p>
          <a:p>
            <a:pPr marL="285750" indent="-285750">
              <a:buFont typeface="Wingdings 2" panose="05020102010507070707" pitchFamily="18" charset="2"/>
              <a:buChar char=""/>
            </a:pPr>
            <a:r>
              <a:rPr lang="en-US" sz="2000" dirty="0"/>
              <a:t>Removed stop words, punctuations and mistyped values are eliminated</a:t>
            </a:r>
          </a:p>
          <a:p>
            <a:pPr marL="285750" indent="-285750">
              <a:buFont typeface="Wingdings 2" panose="05020102010507070707" pitchFamily="18" charset="2"/>
              <a:buChar char=""/>
            </a:pPr>
            <a:r>
              <a:rPr lang="en-US" sz="2000" dirty="0"/>
              <a:t>Lemmatization performed with </a:t>
            </a:r>
            <a:r>
              <a:rPr lang="en-US" sz="2000" dirty="0" err="1"/>
              <a:t>Textblob</a:t>
            </a:r>
            <a:endParaRPr lang="en-US" sz="2000" dirty="0"/>
          </a:p>
          <a:p>
            <a:pPr marL="285750" indent="-285750">
              <a:buFont typeface="Wingdings 2" panose="05020102010507070707" pitchFamily="18" charset="2"/>
              <a:buChar char=""/>
            </a:pPr>
            <a:r>
              <a:rPr lang="en-US" sz="2000" dirty="0"/>
              <a:t>Sentiment for each review determined.</a:t>
            </a:r>
          </a:p>
        </p:txBody>
      </p:sp>
      <p:pic>
        <p:nvPicPr>
          <p:cNvPr id="7" name="Content Placeholder 6">
            <a:extLst>
              <a:ext uri="{FF2B5EF4-FFF2-40B4-BE49-F238E27FC236}">
                <a16:creationId xmlns:a16="http://schemas.microsoft.com/office/drawing/2014/main" id="{4BC965DC-BB66-4335-A429-BAB40016DD81}"/>
              </a:ext>
            </a:extLst>
          </p:cNvPr>
          <p:cNvPicPr>
            <a:picLocks noGrp="1" noChangeAspect="1"/>
          </p:cNvPicPr>
          <p:nvPr>
            <p:ph idx="1"/>
          </p:nvPr>
        </p:nvPicPr>
        <p:blipFill>
          <a:blip r:embed="rId2"/>
          <a:stretch>
            <a:fillRect/>
          </a:stretch>
        </p:blipFill>
        <p:spPr>
          <a:xfrm>
            <a:off x="4561870" y="4206386"/>
            <a:ext cx="7183597" cy="2083242"/>
          </a:xfrm>
          <a:prstGeom prst="rect">
            <a:avLst/>
          </a:prstGeom>
        </p:spPr>
      </p:pic>
    </p:spTree>
    <p:extLst>
      <p:ext uri="{BB962C8B-B14F-4D97-AF65-F5344CB8AC3E}">
        <p14:creationId xmlns:p14="http://schemas.microsoft.com/office/powerpoint/2010/main" val="3304041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le 3">
            <a:extLst>
              <a:ext uri="{FF2B5EF4-FFF2-40B4-BE49-F238E27FC236}">
                <a16:creationId xmlns:a16="http://schemas.microsoft.com/office/drawing/2014/main" id="{3A0FC144-1858-47E1-B086-7E17FA1639FE}"/>
              </a:ext>
            </a:extLst>
          </p:cNvPr>
          <p:cNvSpPr>
            <a:spLocks noGrp="1"/>
          </p:cNvSpPr>
          <p:nvPr>
            <p:ph type="title"/>
          </p:nvPr>
        </p:nvSpPr>
        <p:spPr>
          <a:xfrm>
            <a:off x="672280" y="944752"/>
            <a:ext cx="3259016" cy="1462692"/>
          </a:xfrm>
        </p:spPr>
        <p:txBody>
          <a:bodyPr vert="horz" lIns="91440" tIns="45720" rIns="91440" bIns="45720" rtlCol="0" anchor="b">
            <a:normAutofit/>
          </a:bodyPr>
          <a:lstStyle/>
          <a:p>
            <a:r>
              <a:rPr lang="en-US" sz="2800" b="0" kern="1200" cap="all" dirty="0">
                <a:latin typeface="+mj-lt"/>
                <a:ea typeface="+mj-ea"/>
                <a:cs typeface="+mj-cs"/>
              </a:rPr>
              <a:t>Rating VS Sentiment plot</a:t>
            </a:r>
          </a:p>
        </p:txBody>
      </p:sp>
      <p:sp>
        <p:nvSpPr>
          <p:cNvPr id="22" name="Rectangle 21">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6" name="Rectangle 25">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6" name="Text Placeholder 5">
            <a:extLst>
              <a:ext uri="{FF2B5EF4-FFF2-40B4-BE49-F238E27FC236}">
                <a16:creationId xmlns:a16="http://schemas.microsoft.com/office/drawing/2014/main" id="{0DF4A9B2-039A-4F56-88BE-7F557DF94EFD}"/>
              </a:ext>
            </a:extLst>
          </p:cNvPr>
          <p:cNvSpPr>
            <a:spLocks noGrp="1"/>
          </p:cNvSpPr>
          <p:nvPr>
            <p:ph type="body" sz="half" idx="2"/>
          </p:nvPr>
        </p:nvSpPr>
        <p:spPr>
          <a:xfrm>
            <a:off x="671513" y="2536031"/>
            <a:ext cx="3123783" cy="3671936"/>
          </a:xfrm>
        </p:spPr>
        <p:txBody>
          <a:bodyPr vert="horz" lIns="91440" tIns="45720" rIns="91440" bIns="45720" rtlCol="0" anchor="t">
            <a:normAutofit/>
          </a:bodyPr>
          <a:lstStyle/>
          <a:p>
            <a:pPr>
              <a:buFont typeface="Wingdings 2" panose="05020102010507070707" pitchFamily="18" charset="2"/>
              <a:buChar char=""/>
            </a:pPr>
            <a:r>
              <a:rPr lang="en-US" dirty="0"/>
              <a:t> </a:t>
            </a:r>
            <a:r>
              <a:rPr lang="en-US" sz="1800" dirty="0"/>
              <a:t>The sentiment calculated is plotted against rating </a:t>
            </a:r>
          </a:p>
          <a:p>
            <a:endParaRPr lang="en-US" sz="1800" dirty="0"/>
          </a:p>
          <a:p>
            <a:pPr>
              <a:buFont typeface="Wingdings 2" panose="05020102010507070707" pitchFamily="18" charset="2"/>
              <a:buChar char=""/>
            </a:pPr>
            <a:r>
              <a:rPr lang="en-US" sz="1800" dirty="0"/>
              <a:t> Higher sentiment is showing higher rating</a:t>
            </a:r>
          </a:p>
        </p:txBody>
      </p:sp>
      <p:pic>
        <p:nvPicPr>
          <p:cNvPr id="7" name="Content Placeholder 6">
            <a:extLst>
              <a:ext uri="{FF2B5EF4-FFF2-40B4-BE49-F238E27FC236}">
                <a16:creationId xmlns:a16="http://schemas.microsoft.com/office/drawing/2014/main" id="{0BE3D36E-1F4E-47A3-82AB-59399C71174C}"/>
              </a:ext>
            </a:extLst>
          </p:cNvPr>
          <p:cNvPicPr>
            <a:picLocks noGrp="1" noChangeAspect="1"/>
          </p:cNvPicPr>
          <p:nvPr>
            <p:ph idx="1"/>
          </p:nvPr>
        </p:nvPicPr>
        <p:blipFill rotWithShape="1">
          <a:blip r:embed="rId2"/>
          <a:srcRect r="18022" b="1"/>
          <a:stretch/>
        </p:blipFill>
        <p:spPr>
          <a:xfrm>
            <a:off x="4241830" y="601200"/>
            <a:ext cx="7503636" cy="5789365"/>
          </a:xfrm>
          <a:prstGeom prst="rect">
            <a:avLst/>
          </a:prstGeom>
        </p:spPr>
      </p:pic>
    </p:spTree>
    <p:extLst>
      <p:ext uri="{BB962C8B-B14F-4D97-AF65-F5344CB8AC3E}">
        <p14:creationId xmlns:p14="http://schemas.microsoft.com/office/powerpoint/2010/main" val="3846639025"/>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27C67BC-6AAD-4C58-8183-E5AB2826208A}"/>
              </a:ext>
            </a:extLst>
          </p:cNvPr>
          <p:cNvSpPr>
            <a:spLocks noGrp="1"/>
          </p:cNvSpPr>
          <p:nvPr>
            <p:ph type="title"/>
          </p:nvPr>
        </p:nvSpPr>
        <p:spPr>
          <a:xfrm>
            <a:off x="601255" y="702155"/>
            <a:ext cx="3409783" cy="1300365"/>
          </a:xfrm>
        </p:spPr>
        <p:txBody>
          <a:bodyPr vert="horz" lIns="91440" tIns="45720" rIns="91440" bIns="45720" rtlCol="0" anchor="b">
            <a:normAutofit/>
          </a:bodyPr>
          <a:lstStyle/>
          <a:p>
            <a:r>
              <a:rPr lang="en-US" sz="2800" dirty="0"/>
              <a:t>Distribution of sentiments</a:t>
            </a:r>
          </a:p>
        </p:txBody>
      </p:sp>
      <p:sp>
        <p:nvSpPr>
          <p:cNvPr id="4" name="Text Placeholder 3">
            <a:extLst>
              <a:ext uri="{FF2B5EF4-FFF2-40B4-BE49-F238E27FC236}">
                <a16:creationId xmlns:a16="http://schemas.microsoft.com/office/drawing/2014/main" id="{6B9F109E-9BD8-40DF-BD73-1D6B4656501B}"/>
              </a:ext>
            </a:extLst>
          </p:cNvPr>
          <p:cNvSpPr>
            <a:spLocks noGrp="1"/>
          </p:cNvSpPr>
          <p:nvPr>
            <p:ph type="body" sz="half" idx="2"/>
          </p:nvPr>
        </p:nvSpPr>
        <p:spPr>
          <a:xfrm>
            <a:off x="601255" y="2177142"/>
            <a:ext cx="3409782" cy="3823607"/>
          </a:xfrm>
        </p:spPr>
        <p:txBody>
          <a:bodyPr vert="horz" lIns="91440" tIns="45720" rIns="91440" bIns="45720" rtlCol="0" anchor="ctr">
            <a:normAutofit/>
          </a:bodyPr>
          <a:lstStyle/>
          <a:p>
            <a:pPr>
              <a:buFont typeface="Wingdings 2" panose="05020102010507070707" pitchFamily="18" charset="2"/>
              <a:buChar char=""/>
            </a:pPr>
            <a:r>
              <a:rPr lang="en-US" dirty="0"/>
              <a:t> </a:t>
            </a:r>
            <a:r>
              <a:rPr lang="en-US" sz="2000" dirty="0"/>
              <a:t>There were 85951 important features .</a:t>
            </a:r>
          </a:p>
          <a:p>
            <a:pPr>
              <a:buFont typeface="Wingdings 2" panose="05020102010507070707" pitchFamily="18" charset="2"/>
              <a:buChar char=""/>
            </a:pPr>
            <a:r>
              <a:rPr lang="en-US" sz="2000" dirty="0"/>
              <a:t> The positive sentiment counted to 62%, negative accounted to 33% and neutral sentiment accounted to 5 % </a:t>
            </a:r>
          </a:p>
        </p:txBody>
      </p:sp>
      <p:pic>
        <p:nvPicPr>
          <p:cNvPr id="5" name="Content Placeholder 4" descr="Chart, bar chart&#10;&#10;Description automatically generated">
            <a:extLst>
              <a:ext uri="{FF2B5EF4-FFF2-40B4-BE49-F238E27FC236}">
                <a16:creationId xmlns:a16="http://schemas.microsoft.com/office/drawing/2014/main" id="{4E6B5C09-48EA-4337-AB86-4884484944C4}"/>
              </a:ext>
            </a:extLst>
          </p:cNvPr>
          <p:cNvPicPr>
            <a:picLocks noGrp="1" noChangeAspect="1"/>
          </p:cNvPicPr>
          <p:nvPr>
            <p:ph idx="1"/>
          </p:nvPr>
        </p:nvPicPr>
        <p:blipFill>
          <a:blip r:embed="rId2"/>
          <a:stretch>
            <a:fillRect/>
          </a:stretch>
        </p:blipFill>
        <p:spPr>
          <a:xfrm>
            <a:off x="4592231" y="1191515"/>
            <a:ext cx="6831503" cy="4457556"/>
          </a:xfrm>
          <a:prstGeom prst="rect">
            <a:avLst/>
          </a:prstGeom>
        </p:spPr>
      </p:pic>
    </p:spTree>
    <p:extLst>
      <p:ext uri="{BB962C8B-B14F-4D97-AF65-F5344CB8AC3E}">
        <p14:creationId xmlns:p14="http://schemas.microsoft.com/office/powerpoint/2010/main" val="4177496376"/>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36">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4" name="Rectangle 38">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56" name="Rectangle 40">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57" name="Rectangle 42">
            <a:extLst>
              <a:ext uri="{FF2B5EF4-FFF2-40B4-BE49-F238E27FC236}">
                <a16:creationId xmlns:a16="http://schemas.microsoft.com/office/drawing/2014/main" id="{0785C4E7-545B-4D43-81C9-76F75297C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44">
            <a:extLst>
              <a:ext uri="{FF2B5EF4-FFF2-40B4-BE49-F238E27FC236}">
                <a16:creationId xmlns:a16="http://schemas.microsoft.com/office/drawing/2014/main" id="{01B6ECCA-7A31-489A-9EB5-A736F1A384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9" name="Rectangle 46">
            <a:extLst>
              <a:ext uri="{FF2B5EF4-FFF2-40B4-BE49-F238E27FC236}">
                <a16:creationId xmlns:a16="http://schemas.microsoft.com/office/drawing/2014/main" id="{9657081C-9529-4BAD-8D9E-855E0D178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0" name="Rectangle 48">
            <a:extLst>
              <a:ext uri="{FF2B5EF4-FFF2-40B4-BE49-F238E27FC236}">
                <a16:creationId xmlns:a16="http://schemas.microsoft.com/office/drawing/2014/main" id="{B4FBA72A-1CDB-4DED-9D9F-8DCEA66D6C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51" name="Rectangle 50">
            <a:extLst>
              <a:ext uri="{FF2B5EF4-FFF2-40B4-BE49-F238E27FC236}">
                <a16:creationId xmlns:a16="http://schemas.microsoft.com/office/drawing/2014/main" id="{2EFA499E-F4DC-4889-A998-1AB63657F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38175"/>
            <a:ext cx="3707477" cy="576262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9EB7010-A4A3-44EA-A317-E33FB2A30281}"/>
              </a:ext>
            </a:extLst>
          </p:cNvPr>
          <p:cNvSpPr>
            <a:spLocks noGrp="1"/>
          </p:cNvSpPr>
          <p:nvPr>
            <p:ph type="title"/>
          </p:nvPr>
        </p:nvSpPr>
        <p:spPr>
          <a:xfrm>
            <a:off x="581193" y="782054"/>
            <a:ext cx="3421229" cy="1306462"/>
          </a:xfrm>
        </p:spPr>
        <p:txBody>
          <a:bodyPr vert="horz" lIns="91440" tIns="45720" rIns="91440" bIns="45720" rtlCol="0" anchor="b">
            <a:normAutofit/>
          </a:bodyPr>
          <a:lstStyle/>
          <a:p>
            <a:r>
              <a:rPr lang="en-US" sz="2800" b="0" kern="1200" cap="all">
                <a:latin typeface="+mj-lt"/>
                <a:ea typeface="+mj-ea"/>
                <a:cs typeface="+mj-cs"/>
              </a:rPr>
              <a:t>Feature IMportance</a:t>
            </a:r>
          </a:p>
        </p:txBody>
      </p:sp>
      <p:sp>
        <p:nvSpPr>
          <p:cNvPr id="9" name="Text Placeholder 8">
            <a:extLst>
              <a:ext uri="{FF2B5EF4-FFF2-40B4-BE49-F238E27FC236}">
                <a16:creationId xmlns:a16="http://schemas.microsoft.com/office/drawing/2014/main" id="{6EDEF2F9-42E1-4345-89D6-4D41C0C322FB}"/>
              </a:ext>
            </a:extLst>
          </p:cNvPr>
          <p:cNvSpPr>
            <a:spLocks noGrp="1"/>
          </p:cNvSpPr>
          <p:nvPr>
            <p:ph type="body" sz="half" idx="2"/>
          </p:nvPr>
        </p:nvSpPr>
        <p:spPr>
          <a:xfrm>
            <a:off x="581192" y="2232397"/>
            <a:ext cx="3415633" cy="4024521"/>
          </a:xfrm>
        </p:spPr>
        <p:txBody>
          <a:bodyPr vert="horz" lIns="91440" tIns="45720" rIns="91440" bIns="45720" rtlCol="0" anchor="ctr">
            <a:normAutofit/>
          </a:bodyPr>
          <a:lstStyle/>
          <a:p>
            <a:pPr>
              <a:buFont typeface="Wingdings 2" panose="05020102010507070707" pitchFamily="18" charset="2"/>
              <a:buChar char=""/>
            </a:pPr>
            <a:r>
              <a:rPr lang="en-US" sz="2000" dirty="0"/>
              <a:t>There were 8985951 important features </a:t>
            </a:r>
          </a:p>
          <a:p>
            <a:pPr>
              <a:buFont typeface="Wingdings 2" panose="05020102010507070707" pitchFamily="18" charset="2"/>
              <a:buChar char=""/>
            </a:pPr>
            <a:r>
              <a:rPr lang="en-US" sz="2000" dirty="0"/>
              <a:t> ‘</a:t>
            </a:r>
            <a:r>
              <a:rPr lang="en-US" sz="2000" dirty="0" err="1"/>
              <a:t>featureImportances</a:t>
            </a:r>
            <a:r>
              <a:rPr lang="en-US" sz="2000" dirty="0"/>
              <a:t>’  function used for obtaining the importance</a:t>
            </a:r>
          </a:p>
          <a:p>
            <a:pPr>
              <a:buFont typeface="Wingdings 2" panose="05020102010507070707" pitchFamily="18" charset="2"/>
              <a:buChar char=""/>
            </a:pPr>
            <a:r>
              <a:rPr lang="en-US" sz="2000" dirty="0"/>
              <a:t>The features ‘bad’, ’horrible’, ‘great’ had most importance</a:t>
            </a:r>
          </a:p>
        </p:txBody>
      </p:sp>
      <p:pic>
        <p:nvPicPr>
          <p:cNvPr id="8" name="Picture 7">
            <a:extLst>
              <a:ext uri="{FF2B5EF4-FFF2-40B4-BE49-F238E27FC236}">
                <a16:creationId xmlns:a16="http://schemas.microsoft.com/office/drawing/2014/main" id="{BFBC5F1B-288A-4EF5-80F0-9A131DEBC66E}"/>
              </a:ext>
            </a:extLst>
          </p:cNvPr>
          <p:cNvPicPr>
            <a:picLocks noChangeAspect="1"/>
          </p:cNvPicPr>
          <p:nvPr/>
        </p:nvPicPr>
        <p:blipFill>
          <a:blip r:embed="rId2"/>
          <a:stretch>
            <a:fillRect/>
          </a:stretch>
        </p:blipFill>
        <p:spPr>
          <a:xfrm>
            <a:off x="8165763" y="1271057"/>
            <a:ext cx="3024390" cy="4315883"/>
          </a:xfrm>
          <a:prstGeom prst="rect">
            <a:avLst/>
          </a:prstGeom>
        </p:spPr>
      </p:pic>
      <p:sp>
        <p:nvSpPr>
          <p:cNvPr id="53" name="Rectangle 52">
            <a:extLst>
              <a:ext uri="{FF2B5EF4-FFF2-40B4-BE49-F238E27FC236}">
                <a16:creationId xmlns:a16="http://schemas.microsoft.com/office/drawing/2014/main" id="{5F8E3B12-4ED7-4DDE-A720-58DAD716A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8134" y="638173"/>
            <a:ext cx="3686129" cy="5755168"/>
          </a:xfrm>
          <a:prstGeom prst="rect">
            <a:avLst/>
          </a:prstGeom>
          <a:noFill/>
          <a:ln w="19050">
            <a:solidFill>
              <a:srgbClr val="4F8E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10">
            <a:extLst>
              <a:ext uri="{FF2B5EF4-FFF2-40B4-BE49-F238E27FC236}">
                <a16:creationId xmlns:a16="http://schemas.microsoft.com/office/drawing/2014/main" id="{6AEF3BE9-9384-4D2A-815B-2F8A2CB3FCB9}"/>
              </a:ext>
            </a:extLst>
          </p:cNvPr>
          <p:cNvPicPr>
            <a:picLocks noGrp="1" noChangeAspect="1"/>
          </p:cNvPicPr>
          <p:nvPr>
            <p:ph idx="1"/>
          </p:nvPr>
        </p:nvPicPr>
        <p:blipFill>
          <a:blip r:embed="rId3"/>
          <a:stretch>
            <a:fillRect/>
          </a:stretch>
        </p:blipFill>
        <p:spPr>
          <a:xfrm>
            <a:off x="4671831" y="1608310"/>
            <a:ext cx="3033384" cy="3654679"/>
          </a:xfrm>
          <a:prstGeom prst="rect">
            <a:avLst/>
          </a:prstGeom>
        </p:spPr>
      </p:pic>
      <p:sp>
        <p:nvSpPr>
          <p:cNvPr id="55" name="Rectangle 54">
            <a:extLst>
              <a:ext uri="{FF2B5EF4-FFF2-40B4-BE49-F238E27FC236}">
                <a16:creationId xmlns:a16="http://schemas.microsoft.com/office/drawing/2014/main" id="{E48E5443-80E7-4AE3-B50F-9B6837BE09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0180" y="638174"/>
            <a:ext cx="3680469" cy="5755167"/>
          </a:xfrm>
          <a:prstGeom prst="rect">
            <a:avLst/>
          </a:prstGeom>
          <a:noFill/>
          <a:ln w="19050">
            <a:solidFill>
              <a:srgbClr val="969F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3169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2" name="Rectangle 21">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 name="Title 4">
            <a:extLst>
              <a:ext uri="{FF2B5EF4-FFF2-40B4-BE49-F238E27FC236}">
                <a16:creationId xmlns:a16="http://schemas.microsoft.com/office/drawing/2014/main" id="{9014D08B-F57E-4FF4-B5DD-CBE6167AEA33}"/>
              </a:ext>
            </a:extLst>
          </p:cNvPr>
          <p:cNvSpPr>
            <a:spLocks noGrp="1"/>
          </p:cNvSpPr>
          <p:nvPr>
            <p:ph type="title"/>
          </p:nvPr>
        </p:nvSpPr>
        <p:spPr>
          <a:xfrm>
            <a:off x="8109235" y="863695"/>
            <a:ext cx="3511233" cy="3779995"/>
          </a:xfrm>
        </p:spPr>
        <p:txBody>
          <a:bodyPr vert="horz" lIns="91440" tIns="45720" rIns="91440" bIns="45720" rtlCol="0" anchor="ctr">
            <a:normAutofit/>
          </a:bodyPr>
          <a:lstStyle/>
          <a:p>
            <a:r>
              <a:rPr lang="en-US" sz="3600" dirty="0">
                <a:solidFill>
                  <a:schemeClr val="tx1"/>
                </a:solidFill>
              </a:rPr>
              <a:t>DATAMINING Algorithms</a:t>
            </a:r>
          </a:p>
        </p:txBody>
      </p:sp>
      <p:pic>
        <p:nvPicPr>
          <p:cNvPr id="8" name="Picture 7">
            <a:extLst>
              <a:ext uri="{FF2B5EF4-FFF2-40B4-BE49-F238E27FC236}">
                <a16:creationId xmlns:a16="http://schemas.microsoft.com/office/drawing/2014/main" id="{298F1540-3B08-4842-B6B1-15444ABB0605}"/>
              </a:ext>
            </a:extLst>
          </p:cNvPr>
          <p:cNvPicPr>
            <a:picLocks noChangeAspect="1"/>
          </p:cNvPicPr>
          <p:nvPr/>
        </p:nvPicPr>
        <p:blipFill rotWithShape="1">
          <a:blip r:embed="rId2"/>
          <a:srcRect l="9874" r="16759" b="-1"/>
          <a:stretch/>
        </p:blipFill>
        <p:spPr>
          <a:xfrm>
            <a:off x="20" y="10"/>
            <a:ext cx="7537685" cy="6857990"/>
          </a:xfrm>
          <a:prstGeom prst="rect">
            <a:avLst/>
          </a:prstGeom>
        </p:spPr>
      </p:pic>
      <p:sp>
        <p:nvSpPr>
          <p:cNvPr id="24" name="Rectangle 23">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55032873"/>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 name="Title 4">
            <a:extLst>
              <a:ext uri="{FF2B5EF4-FFF2-40B4-BE49-F238E27FC236}">
                <a16:creationId xmlns:a16="http://schemas.microsoft.com/office/drawing/2014/main" id="{2952438A-A5D1-4B32-94E2-BDD1747E4B9D}"/>
              </a:ext>
            </a:extLst>
          </p:cNvPr>
          <p:cNvSpPr>
            <a:spLocks noGrp="1"/>
          </p:cNvSpPr>
          <p:nvPr>
            <p:ph type="title"/>
          </p:nvPr>
        </p:nvSpPr>
        <p:spPr>
          <a:xfrm>
            <a:off x="771148" y="1037967"/>
            <a:ext cx="3054091" cy="4709131"/>
          </a:xfrm>
        </p:spPr>
        <p:txBody>
          <a:bodyPr anchor="ctr">
            <a:normAutofit/>
          </a:bodyPr>
          <a:lstStyle/>
          <a:p>
            <a:r>
              <a:rPr lang="en-US" dirty="0">
                <a:solidFill>
                  <a:srgbClr val="FFFEFF"/>
                </a:solidFill>
              </a:rPr>
              <a:t>Algorithms used </a:t>
            </a:r>
          </a:p>
        </p:txBody>
      </p:sp>
      <p:sp>
        <p:nvSpPr>
          <p:cNvPr id="6" name="Content Placeholder 5">
            <a:extLst>
              <a:ext uri="{FF2B5EF4-FFF2-40B4-BE49-F238E27FC236}">
                <a16:creationId xmlns:a16="http://schemas.microsoft.com/office/drawing/2014/main" id="{D4A17C38-E145-4385-B744-2FF41923BD9F}"/>
              </a:ext>
            </a:extLst>
          </p:cNvPr>
          <p:cNvSpPr>
            <a:spLocks noGrp="1"/>
          </p:cNvSpPr>
          <p:nvPr>
            <p:ph idx="1"/>
          </p:nvPr>
        </p:nvSpPr>
        <p:spPr>
          <a:xfrm>
            <a:off x="4534935" y="1037968"/>
            <a:ext cx="6725899" cy="4820832"/>
          </a:xfrm>
        </p:spPr>
        <p:txBody>
          <a:bodyPr>
            <a:normAutofit/>
          </a:bodyPr>
          <a:lstStyle/>
          <a:p>
            <a:r>
              <a:rPr lang="en-US" sz="2400" dirty="0"/>
              <a:t>Logistic Regression -  multinomial , class weight- balanced</a:t>
            </a:r>
          </a:p>
          <a:p>
            <a:r>
              <a:rPr lang="en-US" sz="2400" dirty="0"/>
              <a:t>Naïve Bayes – Multinomial  for text classification</a:t>
            </a:r>
          </a:p>
          <a:p>
            <a:r>
              <a:rPr lang="en-US" sz="2400" dirty="0"/>
              <a:t>Decision Tree</a:t>
            </a:r>
          </a:p>
          <a:p>
            <a:r>
              <a:rPr lang="en-US" sz="2400" dirty="0"/>
              <a:t>Random Forest – The number of trees in the forest is set to 100</a:t>
            </a:r>
          </a:p>
          <a:p>
            <a:r>
              <a:rPr lang="en-US" sz="2400" dirty="0"/>
              <a:t>Support Vector Machine – linear kernel to prevent overfitting</a:t>
            </a:r>
          </a:p>
        </p:txBody>
      </p:sp>
    </p:spTree>
    <p:extLst>
      <p:ext uri="{BB962C8B-B14F-4D97-AF65-F5344CB8AC3E}">
        <p14:creationId xmlns:p14="http://schemas.microsoft.com/office/powerpoint/2010/main" val="7475867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tangle 44">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63" name="Rectangle 46">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64" name="Rectangle 48">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5" name="Rectangle 50">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66" name="Rectangle 52">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54">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68" name="Rectangle 56">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9" name="Rectangle 58">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61" name="Rectangle 60">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98D0AE6-A7FF-484E-860F-6DF51A1E0E01}"/>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Accuracy Summary</a:t>
            </a:r>
            <a:endParaRPr lang="en-US" sz="3600" dirty="0">
              <a:solidFill>
                <a:srgbClr val="FFFFFF"/>
              </a:solidFill>
            </a:endParaRPr>
          </a:p>
        </p:txBody>
      </p:sp>
      <p:graphicFrame>
        <p:nvGraphicFramePr>
          <p:cNvPr id="6" name="Table 5">
            <a:extLst>
              <a:ext uri="{FF2B5EF4-FFF2-40B4-BE49-F238E27FC236}">
                <a16:creationId xmlns:a16="http://schemas.microsoft.com/office/drawing/2014/main" id="{4FBE989C-0827-43D6-BCA6-EB0D1D4F29E3}"/>
              </a:ext>
            </a:extLst>
          </p:cNvPr>
          <p:cNvGraphicFramePr>
            <a:graphicFrameLocks noGrp="1"/>
          </p:cNvGraphicFramePr>
          <p:nvPr>
            <p:extLst>
              <p:ext uri="{D42A27DB-BD31-4B8C-83A1-F6EECF244321}">
                <p14:modId xmlns:p14="http://schemas.microsoft.com/office/powerpoint/2010/main" val="1016235092"/>
              </p:ext>
            </p:extLst>
          </p:nvPr>
        </p:nvGraphicFramePr>
        <p:xfrm>
          <a:off x="1513178" y="1228729"/>
          <a:ext cx="5354776" cy="4694672"/>
        </p:xfrm>
        <a:graphic>
          <a:graphicData uri="http://schemas.openxmlformats.org/drawingml/2006/table">
            <a:tbl>
              <a:tblPr firstRow="1" firstCol="1" bandRow="1"/>
              <a:tblGrid>
                <a:gridCol w="3193134">
                  <a:extLst>
                    <a:ext uri="{9D8B030D-6E8A-4147-A177-3AD203B41FA5}">
                      <a16:colId xmlns:a16="http://schemas.microsoft.com/office/drawing/2014/main" val="2504510565"/>
                    </a:ext>
                  </a:extLst>
                </a:gridCol>
                <a:gridCol w="2161642">
                  <a:extLst>
                    <a:ext uri="{9D8B030D-6E8A-4147-A177-3AD203B41FA5}">
                      <a16:colId xmlns:a16="http://schemas.microsoft.com/office/drawing/2014/main" val="1819897214"/>
                    </a:ext>
                  </a:extLst>
                </a:gridCol>
              </a:tblGrid>
              <a:tr h="603079">
                <a:tc>
                  <a:txBody>
                    <a:bodyPr/>
                    <a:lstStyle/>
                    <a:p>
                      <a:pPr marL="0" marR="0" algn="ctr" fontAlgn="t">
                        <a:lnSpc>
                          <a:spcPct val="107000"/>
                        </a:lnSpc>
                        <a:spcBef>
                          <a:spcPts val="0"/>
                        </a:spcBef>
                        <a:spcAft>
                          <a:spcPts val="0"/>
                        </a:spcAft>
                      </a:pPr>
                      <a:r>
                        <a:rPr lang="en-US" sz="3300" b="1" i="0" u="none" strike="noStrike">
                          <a:effectLst/>
                          <a:latin typeface="Calibri" panose="020F0502020204030204" pitchFamily="34" charset="0"/>
                          <a:ea typeface="Calibri" panose="020F0502020204030204" pitchFamily="34" charset="0"/>
                          <a:cs typeface="Times New Roman" panose="02020603050405020304" pitchFamily="18" charset="0"/>
                        </a:rPr>
                        <a:t>Model</a:t>
                      </a:r>
                      <a:endParaRPr lang="en-US" sz="5300" b="0" i="0" u="none" strike="noStrike">
                        <a:effectLst/>
                        <a:latin typeface="Arial" panose="020B0604020202020204" pitchFamily="34" charset="0"/>
                      </a:endParaRPr>
                    </a:p>
                  </a:txBody>
                  <a:tcPr marL="204504" marR="204504" marT="2840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lnSpc>
                          <a:spcPct val="107000"/>
                        </a:lnSpc>
                        <a:spcBef>
                          <a:spcPts val="0"/>
                        </a:spcBef>
                        <a:spcAft>
                          <a:spcPts val="0"/>
                        </a:spcAft>
                      </a:pPr>
                      <a:r>
                        <a:rPr lang="en-US" sz="3300" b="1" i="0" u="none" strike="noStrike">
                          <a:effectLst/>
                          <a:latin typeface="Calibri" panose="020F0502020204030204" pitchFamily="34" charset="0"/>
                          <a:ea typeface="Calibri" panose="020F0502020204030204" pitchFamily="34" charset="0"/>
                          <a:cs typeface="Times New Roman" panose="02020603050405020304" pitchFamily="18" charset="0"/>
                        </a:rPr>
                        <a:t>Accuracy</a:t>
                      </a:r>
                      <a:endParaRPr lang="en-US" sz="5300" b="0" i="0" u="none" strike="noStrike">
                        <a:effectLst/>
                        <a:latin typeface="Arial" panose="020B0604020202020204" pitchFamily="34" charset="0"/>
                      </a:endParaRPr>
                    </a:p>
                  </a:txBody>
                  <a:tcPr marL="204504" marR="204504" marT="2840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71902503"/>
                  </a:ext>
                </a:extLst>
              </a:tr>
              <a:tr h="1141178">
                <a:tc>
                  <a:txBody>
                    <a:bodyPr/>
                    <a:lstStyle/>
                    <a:p>
                      <a:pPr marL="0" marR="0" algn="ctr" fontAlgn="t">
                        <a:lnSpc>
                          <a:spcPct val="107000"/>
                        </a:lnSpc>
                        <a:spcBef>
                          <a:spcPts val="0"/>
                        </a:spcBef>
                        <a:spcAft>
                          <a:spcPts val="0"/>
                        </a:spcAft>
                      </a:pPr>
                      <a:r>
                        <a:rPr lang="en-US" sz="3300" b="0" i="0" u="none" strike="noStrike">
                          <a:effectLst/>
                          <a:latin typeface="Calibri" panose="020F0502020204030204" pitchFamily="34" charset="0"/>
                          <a:ea typeface="Calibri" panose="020F0502020204030204" pitchFamily="34" charset="0"/>
                          <a:cs typeface="Times New Roman" panose="02020603050405020304" pitchFamily="18" charset="0"/>
                        </a:rPr>
                        <a:t>Logistic Regression</a:t>
                      </a:r>
                      <a:endParaRPr lang="en-US" sz="5300" b="0" i="0" u="none" strike="noStrike">
                        <a:effectLst/>
                        <a:latin typeface="Arial" panose="020B0604020202020204" pitchFamily="34" charset="0"/>
                      </a:endParaRPr>
                    </a:p>
                  </a:txBody>
                  <a:tcPr marL="204504" marR="204504" marT="2840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lnSpc>
                          <a:spcPct val="107000"/>
                        </a:lnSpc>
                        <a:spcBef>
                          <a:spcPts val="0"/>
                        </a:spcBef>
                        <a:spcAft>
                          <a:spcPts val="0"/>
                        </a:spcAft>
                      </a:pPr>
                      <a:r>
                        <a:rPr lang="en-US" sz="3300" b="0" i="0" u="none" strike="noStrike">
                          <a:effectLst/>
                          <a:latin typeface="Calibri" panose="020F0502020204030204" pitchFamily="34" charset="0"/>
                          <a:ea typeface="Calibri" panose="020F0502020204030204" pitchFamily="34" charset="0"/>
                          <a:cs typeface="Times New Roman" panose="02020603050405020304" pitchFamily="18" charset="0"/>
                        </a:rPr>
                        <a:t>91.8%</a:t>
                      </a:r>
                      <a:endParaRPr lang="en-US" sz="5300" b="0" i="0" u="none" strike="noStrike">
                        <a:effectLst/>
                        <a:latin typeface="Arial" panose="020B0604020202020204" pitchFamily="34" charset="0"/>
                      </a:endParaRPr>
                    </a:p>
                  </a:txBody>
                  <a:tcPr marL="204504" marR="204504" marT="2840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0078113"/>
                  </a:ext>
                </a:extLst>
              </a:tr>
              <a:tr h="603079">
                <a:tc>
                  <a:txBody>
                    <a:bodyPr/>
                    <a:lstStyle/>
                    <a:p>
                      <a:pPr marL="0" marR="0" algn="ctr" fontAlgn="t">
                        <a:lnSpc>
                          <a:spcPct val="107000"/>
                        </a:lnSpc>
                        <a:spcBef>
                          <a:spcPts val="0"/>
                        </a:spcBef>
                        <a:spcAft>
                          <a:spcPts val="0"/>
                        </a:spcAft>
                      </a:pPr>
                      <a:r>
                        <a:rPr lang="en-US" sz="3300" b="0" i="0" u="none" strike="noStrike">
                          <a:effectLst/>
                          <a:latin typeface="Calibri" panose="020F0502020204030204" pitchFamily="34" charset="0"/>
                          <a:ea typeface="Calibri" panose="020F0502020204030204" pitchFamily="34" charset="0"/>
                          <a:cs typeface="Times New Roman" panose="02020603050405020304" pitchFamily="18" charset="0"/>
                        </a:rPr>
                        <a:t>Naïve Bayes</a:t>
                      </a:r>
                      <a:endParaRPr lang="en-US" sz="5300" b="0" i="0" u="none" strike="noStrike">
                        <a:effectLst/>
                        <a:latin typeface="Arial" panose="020B0604020202020204" pitchFamily="34" charset="0"/>
                      </a:endParaRPr>
                    </a:p>
                  </a:txBody>
                  <a:tcPr marL="204504" marR="204504" marT="2840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lnSpc>
                          <a:spcPct val="107000"/>
                        </a:lnSpc>
                        <a:spcBef>
                          <a:spcPts val="0"/>
                        </a:spcBef>
                        <a:spcAft>
                          <a:spcPts val="0"/>
                        </a:spcAft>
                      </a:pPr>
                      <a:r>
                        <a:rPr lang="en-US" sz="3300" b="0" i="0" u="none" strike="noStrike">
                          <a:effectLst/>
                          <a:latin typeface="Calibri" panose="020F0502020204030204" pitchFamily="34" charset="0"/>
                          <a:ea typeface="Calibri" panose="020F0502020204030204" pitchFamily="34" charset="0"/>
                          <a:cs typeface="Times New Roman" panose="02020603050405020304" pitchFamily="18" charset="0"/>
                        </a:rPr>
                        <a:t>67.23%</a:t>
                      </a:r>
                      <a:endParaRPr lang="en-US" sz="5300" b="0" i="0" u="none" strike="noStrike">
                        <a:effectLst/>
                        <a:latin typeface="Arial" panose="020B0604020202020204" pitchFamily="34" charset="0"/>
                      </a:endParaRPr>
                    </a:p>
                  </a:txBody>
                  <a:tcPr marL="204504" marR="204504" marT="2840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5845303"/>
                  </a:ext>
                </a:extLst>
              </a:tr>
              <a:tr h="603079">
                <a:tc>
                  <a:txBody>
                    <a:bodyPr/>
                    <a:lstStyle/>
                    <a:p>
                      <a:pPr marL="0" marR="0" algn="ctr" fontAlgn="t">
                        <a:lnSpc>
                          <a:spcPct val="107000"/>
                        </a:lnSpc>
                        <a:spcBef>
                          <a:spcPts val="0"/>
                        </a:spcBef>
                        <a:spcAft>
                          <a:spcPts val="0"/>
                        </a:spcAft>
                      </a:pPr>
                      <a:r>
                        <a:rPr lang="en-US" sz="3300" b="0" i="0" u="none" strike="noStrike">
                          <a:effectLst/>
                          <a:latin typeface="Calibri" panose="020F0502020204030204" pitchFamily="34" charset="0"/>
                          <a:ea typeface="Calibri" panose="020F0502020204030204" pitchFamily="34" charset="0"/>
                          <a:cs typeface="Times New Roman" panose="02020603050405020304" pitchFamily="18" charset="0"/>
                        </a:rPr>
                        <a:t>Decision Tree</a:t>
                      </a:r>
                      <a:endParaRPr lang="en-US" sz="5300" b="0" i="0" u="none" strike="noStrike">
                        <a:effectLst/>
                        <a:latin typeface="Arial" panose="020B0604020202020204" pitchFamily="34" charset="0"/>
                      </a:endParaRPr>
                    </a:p>
                  </a:txBody>
                  <a:tcPr marL="204504" marR="204504" marT="2840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lnSpc>
                          <a:spcPct val="107000"/>
                        </a:lnSpc>
                        <a:spcBef>
                          <a:spcPts val="0"/>
                        </a:spcBef>
                        <a:spcAft>
                          <a:spcPts val="0"/>
                        </a:spcAft>
                      </a:pPr>
                      <a:r>
                        <a:rPr lang="en-US" sz="3300" b="0" i="0" u="none" strike="noStrike">
                          <a:effectLst/>
                          <a:latin typeface="Calibri" panose="020F0502020204030204" pitchFamily="34" charset="0"/>
                          <a:ea typeface="Calibri" panose="020F0502020204030204" pitchFamily="34" charset="0"/>
                          <a:cs typeface="Times New Roman" panose="02020603050405020304" pitchFamily="18" charset="0"/>
                        </a:rPr>
                        <a:t>90.2%</a:t>
                      </a:r>
                      <a:endParaRPr lang="en-US" sz="5300" b="0" i="0" u="none" strike="noStrike">
                        <a:effectLst/>
                        <a:latin typeface="Arial" panose="020B0604020202020204" pitchFamily="34" charset="0"/>
                      </a:endParaRPr>
                    </a:p>
                  </a:txBody>
                  <a:tcPr marL="204504" marR="204504" marT="2840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4637332"/>
                  </a:ext>
                </a:extLst>
              </a:tr>
              <a:tr h="603079">
                <a:tc>
                  <a:txBody>
                    <a:bodyPr/>
                    <a:lstStyle/>
                    <a:p>
                      <a:pPr marL="0" marR="0" algn="ctr" fontAlgn="t">
                        <a:lnSpc>
                          <a:spcPct val="107000"/>
                        </a:lnSpc>
                        <a:spcBef>
                          <a:spcPts val="0"/>
                        </a:spcBef>
                        <a:spcAft>
                          <a:spcPts val="0"/>
                        </a:spcAft>
                      </a:pPr>
                      <a:r>
                        <a:rPr lang="en-US" sz="3300" b="0" i="0" u="none" strike="noStrike">
                          <a:effectLst/>
                          <a:latin typeface="Calibri" panose="020F0502020204030204" pitchFamily="34" charset="0"/>
                          <a:ea typeface="Calibri" panose="020F0502020204030204" pitchFamily="34" charset="0"/>
                          <a:cs typeface="Times New Roman" panose="02020603050405020304" pitchFamily="18" charset="0"/>
                        </a:rPr>
                        <a:t>Random Forest</a:t>
                      </a:r>
                      <a:endParaRPr lang="en-US" sz="5300" b="0" i="0" u="none" strike="noStrike">
                        <a:effectLst/>
                        <a:latin typeface="Arial" panose="020B0604020202020204" pitchFamily="34" charset="0"/>
                      </a:endParaRPr>
                    </a:p>
                  </a:txBody>
                  <a:tcPr marL="204504" marR="204504" marT="2840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lnSpc>
                          <a:spcPct val="107000"/>
                        </a:lnSpc>
                        <a:spcBef>
                          <a:spcPts val="0"/>
                        </a:spcBef>
                        <a:spcAft>
                          <a:spcPts val="0"/>
                        </a:spcAft>
                      </a:pPr>
                      <a:r>
                        <a:rPr lang="en-US" sz="3300" b="0" i="0" u="none" strike="noStrike">
                          <a:effectLst/>
                          <a:latin typeface="Calibri" panose="020F0502020204030204" pitchFamily="34" charset="0"/>
                          <a:ea typeface="Calibri" panose="020F0502020204030204" pitchFamily="34" charset="0"/>
                          <a:cs typeface="Times New Roman" panose="02020603050405020304" pitchFamily="18" charset="0"/>
                        </a:rPr>
                        <a:t>89.5%</a:t>
                      </a:r>
                      <a:endParaRPr lang="en-US" sz="5300" b="0" i="0" u="none" strike="noStrike">
                        <a:effectLst/>
                        <a:latin typeface="Arial" panose="020B0604020202020204" pitchFamily="34" charset="0"/>
                      </a:endParaRPr>
                    </a:p>
                  </a:txBody>
                  <a:tcPr marL="204504" marR="204504" marT="2840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6078167"/>
                  </a:ext>
                </a:extLst>
              </a:tr>
              <a:tr h="1141178">
                <a:tc>
                  <a:txBody>
                    <a:bodyPr/>
                    <a:lstStyle/>
                    <a:p>
                      <a:pPr marL="0" marR="0" algn="ctr" fontAlgn="t">
                        <a:lnSpc>
                          <a:spcPct val="107000"/>
                        </a:lnSpc>
                        <a:spcBef>
                          <a:spcPts val="0"/>
                        </a:spcBef>
                        <a:spcAft>
                          <a:spcPts val="0"/>
                        </a:spcAft>
                      </a:pPr>
                      <a:r>
                        <a:rPr lang="en-US" sz="3300" b="0" i="0" u="none" strike="noStrike">
                          <a:effectLst/>
                          <a:latin typeface="Calibri" panose="020F0502020204030204" pitchFamily="34" charset="0"/>
                          <a:ea typeface="Calibri" panose="020F0502020204030204" pitchFamily="34" charset="0"/>
                          <a:cs typeface="Times New Roman" panose="02020603050405020304" pitchFamily="18" charset="0"/>
                        </a:rPr>
                        <a:t>Support Vector Machine</a:t>
                      </a:r>
                      <a:endParaRPr lang="en-US" sz="5300" b="0" i="0" u="none" strike="noStrike">
                        <a:effectLst/>
                        <a:latin typeface="Arial" panose="020B0604020202020204" pitchFamily="34" charset="0"/>
                      </a:endParaRPr>
                    </a:p>
                  </a:txBody>
                  <a:tcPr marL="204504" marR="204504" marT="2840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lnSpc>
                          <a:spcPct val="107000"/>
                        </a:lnSpc>
                        <a:spcBef>
                          <a:spcPts val="0"/>
                        </a:spcBef>
                        <a:spcAft>
                          <a:spcPts val="0"/>
                        </a:spcAft>
                      </a:pPr>
                      <a:r>
                        <a:rPr lang="en-US" sz="3300" b="0" i="0" u="none" strike="noStrike">
                          <a:effectLst/>
                          <a:latin typeface="Calibri" panose="020F0502020204030204" pitchFamily="34" charset="0"/>
                          <a:ea typeface="Calibri" panose="020F0502020204030204" pitchFamily="34" charset="0"/>
                          <a:cs typeface="Times New Roman" panose="02020603050405020304" pitchFamily="18" charset="0"/>
                        </a:rPr>
                        <a:t>95%</a:t>
                      </a:r>
                      <a:endParaRPr lang="en-US" sz="5300" b="0" i="0" u="none" strike="noStrike">
                        <a:effectLst/>
                        <a:latin typeface="Arial" panose="020B0604020202020204" pitchFamily="34" charset="0"/>
                      </a:endParaRPr>
                    </a:p>
                  </a:txBody>
                  <a:tcPr marL="204504" marR="204504" marT="2840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1225109"/>
                  </a:ext>
                </a:extLst>
              </a:tr>
            </a:tbl>
          </a:graphicData>
        </a:graphic>
      </p:graphicFrame>
    </p:spTree>
    <p:extLst>
      <p:ext uri="{BB962C8B-B14F-4D97-AF65-F5344CB8AC3E}">
        <p14:creationId xmlns:p14="http://schemas.microsoft.com/office/powerpoint/2010/main" val="40677402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1" name="Rectangle 5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53" name="Rectangle 5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5" name="Rectangle 54">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9" name="Content Placeholder 8">
            <a:extLst>
              <a:ext uri="{FF2B5EF4-FFF2-40B4-BE49-F238E27FC236}">
                <a16:creationId xmlns:a16="http://schemas.microsoft.com/office/drawing/2014/main" id="{27BC0C5A-A4D9-4BC4-8F4E-0B5360AD91A8}"/>
              </a:ext>
            </a:extLst>
          </p:cNvPr>
          <p:cNvPicPr>
            <a:picLocks noGrp="1" noChangeAspect="1"/>
          </p:cNvPicPr>
          <p:nvPr>
            <p:ph idx="1"/>
          </p:nvPr>
        </p:nvPicPr>
        <p:blipFill>
          <a:blip r:embed="rId2"/>
          <a:stretch>
            <a:fillRect/>
          </a:stretch>
        </p:blipFill>
        <p:spPr>
          <a:xfrm>
            <a:off x="938793" y="634550"/>
            <a:ext cx="5040060" cy="5789365"/>
          </a:xfrm>
          <a:prstGeom prst="rect">
            <a:avLst/>
          </a:prstGeom>
        </p:spPr>
      </p:pic>
      <p:sp>
        <p:nvSpPr>
          <p:cNvPr id="59" name="Rectangle 58">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6" name="Title 5">
            <a:extLst>
              <a:ext uri="{FF2B5EF4-FFF2-40B4-BE49-F238E27FC236}">
                <a16:creationId xmlns:a16="http://schemas.microsoft.com/office/drawing/2014/main" id="{4A6EB9F3-8485-45BC-8A68-DB01318D9E8C}"/>
              </a:ext>
            </a:extLst>
          </p:cNvPr>
          <p:cNvSpPr>
            <a:spLocks noGrp="1"/>
          </p:cNvSpPr>
          <p:nvPr>
            <p:ph type="title"/>
          </p:nvPr>
        </p:nvSpPr>
        <p:spPr>
          <a:xfrm>
            <a:off x="6873606" y="938022"/>
            <a:ext cx="4597758" cy="1188720"/>
          </a:xfrm>
        </p:spPr>
        <p:txBody>
          <a:bodyPr vert="horz" lIns="91440" tIns="45720" rIns="91440" bIns="45720" rtlCol="0" anchor="b">
            <a:normAutofit/>
          </a:bodyPr>
          <a:lstStyle/>
          <a:p>
            <a:r>
              <a:rPr lang="en-US" sz="2800" dirty="0"/>
              <a:t>ROC CURVE SUMMARY</a:t>
            </a:r>
          </a:p>
        </p:txBody>
      </p:sp>
      <p:sp>
        <p:nvSpPr>
          <p:cNvPr id="8" name="Text Placeholder 7">
            <a:extLst>
              <a:ext uri="{FF2B5EF4-FFF2-40B4-BE49-F238E27FC236}">
                <a16:creationId xmlns:a16="http://schemas.microsoft.com/office/drawing/2014/main" id="{C114CA01-48B8-4522-AAC3-61F112D2EC55}"/>
              </a:ext>
            </a:extLst>
          </p:cNvPr>
          <p:cNvSpPr>
            <a:spLocks noGrp="1"/>
          </p:cNvSpPr>
          <p:nvPr>
            <p:ph type="body" sz="half" idx="2"/>
          </p:nvPr>
        </p:nvSpPr>
        <p:spPr>
          <a:xfrm>
            <a:off x="6873606" y="2340864"/>
            <a:ext cx="4597758" cy="3793237"/>
          </a:xfrm>
        </p:spPr>
        <p:txBody>
          <a:bodyPr vert="horz" lIns="91440" tIns="45720" rIns="91440" bIns="45720" rtlCol="0" anchor="ctr">
            <a:normAutofit/>
          </a:bodyPr>
          <a:lstStyle/>
          <a:p>
            <a:pPr>
              <a:buFont typeface="Wingdings 2" panose="05020102010507070707" pitchFamily="18" charset="2"/>
              <a:buChar char=""/>
            </a:pPr>
            <a:r>
              <a:rPr lang="en-US" sz="2400" dirty="0"/>
              <a:t>AUC was least for Naïve </a:t>
            </a:r>
            <a:r>
              <a:rPr lang="en-US" sz="2400" dirty="0" err="1"/>
              <a:t>bayes</a:t>
            </a:r>
            <a:r>
              <a:rPr lang="en-US" sz="2400" dirty="0"/>
              <a:t> classifier</a:t>
            </a:r>
          </a:p>
          <a:p>
            <a:pPr>
              <a:buFont typeface="Wingdings 2" panose="05020102010507070707" pitchFamily="18" charset="2"/>
              <a:buChar char=""/>
            </a:pPr>
            <a:r>
              <a:rPr lang="en-US" sz="2400" dirty="0"/>
              <a:t>Decision tree has lower accuracy but higher AUC</a:t>
            </a:r>
          </a:p>
          <a:p>
            <a:pPr>
              <a:buFont typeface="Wingdings 2" panose="05020102010507070707" pitchFamily="18" charset="2"/>
              <a:buChar char=""/>
            </a:pPr>
            <a:r>
              <a:rPr lang="en-US" sz="2400" dirty="0"/>
              <a:t>Neutral class label showed good AUC despite very less data</a:t>
            </a:r>
          </a:p>
          <a:p>
            <a:pPr>
              <a:buFont typeface="Wingdings 2" panose="05020102010507070707" pitchFamily="18" charset="2"/>
              <a:buChar char=""/>
            </a:pPr>
            <a:r>
              <a:rPr lang="en-US" sz="2400" dirty="0"/>
              <a:t>SVM provided the best AUC values</a:t>
            </a:r>
          </a:p>
        </p:txBody>
      </p:sp>
    </p:spTree>
    <p:extLst>
      <p:ext uri="{BB962C8B-B14F-4D97-AF65-F5344CB8AC3E}">
        <p14:creationId xmlns:p14="http://schemas.microsoft.com/office/powerpoint/2010/main" val="303218823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96E1D-6AC8-4B5D-8DA1-04BD58FA5D71}"/>
              </a:ext>
            </a:extLst>
          </p:cNvPr>
          <p:cNvSpPr>
            <a:spLocks noGrp="1"/>
          </p:cNvSpPr>
          <p:nvPr>
            <p:ph type="title"/>
          </p:nvPr>
        </p:nvSpPr>
        <p:spPr/>
        <p:txBody>
          <a:bodyPr/>
          <a:lstStyle/>
          <a:p>
            <a:r>
              <a:rPr lang="en-US" dirty="0"/>
              <a:t>Abstract</a:t>
            </a:r>
          </a:p>
        </p:txBody>
      </p:sp>
      <p:sp>
        <p:nvSpPr>
          <p:cNvPr id="3" name="Content Placeholder 2">
            <a:extLst>
              <a:ext uri="{FF2B5EF4-FFF2-40B4-BE49-F238E27FC236}">
                <a16:creationId xmlns:a16="http://schemas.microsoft.com/office/drawing/2014/main" id="{377ACCD5-9DB8-4978-B659-0CAFF8CBC32F}"/>
              </a:ext>
            </a:extLst>
          </p:cNvPr>
          <p:cNvSpPr>
            <a:spLocks noGrp="1"/>
          </p:cNvSpPr>
          <p:nvPr>
            <p:ph idx="1"/>
          </p:nvPr>
        </p:nvSpPr>
        <p:spPr/>
        <p:txBody>
          <a:bodyPr>
            <a:normAutofit/>
          </a:bodyPr>
          <a:lstStyle/>
          <a:p>
            <a:r>
              <a:rPr lang="en-US" sz="2000" dirty="0"/>
              <a:t>The experience of the end user, which in the context of this project is a patient can derive some critical information that might be useful for improving the condition of a patient, can help other patients with similar condition and also help improve the sentiment of certain drug brands. Some studies were performed on how social media influenced the patient’s usage of drugs. Drug review data which captured the reviews of the patients from drugs.com was analyzed in this work. Insights into the usefulness of the drugs and the health conditions described were unearthed. Machine learning algorithms were used to predict the sentiment of the review. The approach to perform sentiment analysis and the techniques that were found to be helpful for cleaning the reviews were explored. A comparison of multiple machine learning models was performed to determine which algorithm works best for the chosen dataset.</a:t>
            </a:r>
          </a:p>
        </p:txBody>
      </p:sp>
    </p:spTree>
    <p:extLst>
      <p:ext uri="{BB962C8B-B14F-4D97-AF65-F5344CB8AC3E}">
        <p14:creationId xmlns:p14="http://schemas.microsoft.com/office/powerpoint/2010/main" val="28565730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35">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37">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39">
            <a:extLst>
              <a:ext uri="{FF2B5EF4-FFF2-40B4-BE49-F238E27FC236}">
                <a16:creationId xmlns:a16="http://schemas.microsoft.com/office/drawing/2014/main" id="{E9DDF273-E040-4765-AD05-872458E13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875485B9-8EE1-447A-9C08-F7D6B532A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B963707F-B98C-4143-AFCF-D6B56C975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405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45">
            <a:extLst>
              <a:ext uri="{FF2B5EF4-FFF2-40B4-BE49-F238E27FC236}">
                <a16:creationId xmlns:a16="http://schemas.microsoft.com/office/drawing/2014/main" id="{88D2DFBB-460D-4ECB-BD76-509C99DAD6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5583" y="601197"/>
            <a:ext cx="5009388" cy="578936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8" name="Title 27">
            <a:extLst>
              <a:ext uri="{FF2B5EF4-FFF2-40B4-BE49-F238E27FC236}">
                <a16:creationId xmlns:a16="http://schemas.microsoft.com/office/drawing/2014/main" id="{39666156-58F7-4EF5-AAE7-2C28D6C415EA}"/>
              </a:ext>
            </a:extLst>
          </p:cNvPr>
          <p:cNvSpPr>
            <a:spLocks noGrp="1"/>
          </p:cNvSpPr>
          <p:nvPr>
            <p:ph type="title"/>
          </p:nvPr>
        </p:nvSpPr>
        <p:spPr>
          <a:xfrm>
            <a:off x="837127" y="321240"/>
            <a:ext cx="4320227" cy="2395117"/>
          </a:xfrm>
        </p:spPr>
        <p:txBody>
          <a:bodyPr vert="horz" lIns="91440" tIns="45720" rIns="91440" bIns="45720" rtlCol="0" anchor="ctr">
            <a:normAutofit/>
          </a:bodyPr>
          <a:lstStyle/>
          <a:p>
            <a:r>
              <a:rPr lang="en-US" sz="2000" dirty="0">
                <a:solidFill>
                  <a:srgbClr val="FFFFFF"/>
                </a:solidFill>
              </a:rPr>
              <a:t>Classification Report Summary</a:t>
            </a:r>
          </a:p>
        </p:txBody>
      </p:sp>
      <p:sp>
        <p:nvSpPr>
          <p:cNvPr id="29" name="Text Placeholder 28">
            <a:extLst>
              <a:ext uri="{FF2B5EF4-FFF2-40B4-BE49-F238E27FC236}">
                <a16:creationId xmlns:a16="http://schemas.microsoft.com/office/drawing/2014/main" id="{05949A61-5734-4CB2-AB80-FB083C3BB346}"/>
              </a:ext>
            </a:extLst>
          </p:cNvPr>
          <p:cNvSpPr>
            <a:spLocks noGrp="1"/>
          </p:cNvSpPr>
          <p:nvPr>
            <p:ph type="body" idx="1"/>
          </p:nvPr>
        </p:nvSpPr>
        <p:spPr>
          <a:xfrm>
            <a:off x="837126" y="2510781"/>
            <a:ext cx="4320228" cy="1614198"/>
          </a:xfrm>
        </p:spPr>
        <p:txBody>
          <a:bodyPr vert="horz" lIns="91440" tIns="45720" rIns="91440" bIns="45720" rtlCol="0" anchor="t">
            <a:noAutofit/>
          </a:bodyPr>
          <a:lstStyle/>
          <a:p>
            <a:pPr marL="285750" indent="-285750">
              <a:buFont typeface="Arial" panose="020B0604020202020204" pitchFamily="34" charset="0"/>
              <a:buChar char="•"/>
            </a:pPr>
            <a:r>
              <a:rPr lang="en-US" sz="2400" cap="none" dirty="0">
                <a:solidFill>
                  <a:schemeClr val="tx1"/>
                </a:solidFill>
              </a:rPr>
              <a:t>Comparison of the Precision and recall was made between all models ,SVM and Naive Bayes shown here</a:t>
            </a:r>
          </a:p>
          <a:p>
            <a:pPr marL="285750" indent="-285750">
              <a:buFont typeface="Arial" panose="020B0604020202020204" pitchFamily="34" charset="0"/>
              <a:buChar char="•"/>
            </a:pPr>
            <a:r>
              <a:rPr lang="en-US" sz="2400" cap="none" dirty="0">
                <a:solidFill>
                  <a:schemeClr val="tx1"/>
                </a:solidFill>
              </a:rPr>
              <a:t>SVM is a best performer for this dataset for predicting the sentiment</a:t>
            </a:r>
          </a:p>
        </p:txBody>
      </p:sp>
      <p:pic>
        <p:nvPicPr>
          <p:cNvPr id="10" name="Picture 9">
            <a:extLst>
              <a:ext uri="{FF2B5EF4-FFF2-40B4-BE49-F238E27FC236}">
                <a16:creationId xmlns:a16="http://schemas.microsoft.com/office/drawing/2014/main" id="{30E266BC-1480-477D-8138-5A3476EE9CFF}"/>
              </a:ext>
            </a:extLst>
          </p:cNvPr>
          <p:cNvPicPr>
            <a:picLocks noChangeAspect="1"/>
          </p:cNvPicPr>
          <p:nvPr/>
        </p:nvPicPr>
        <p:blipFill>
          <a:blip r:embed="rId2"/>
          <a:stretch>
            <a:fillRect/>
          </a:stretch>
        </p:blipFill>
        <p:spPr>
          <a:xfrm>
            <a:off x="6692513" y="607245"/>
            <a:ext cx="3996732" cy="2727770"/>
          </a:xfrm>
          <a:prstGeom prst="rect">
            <a:avLst/>
          </a:prstGeom>
        </p:spPr>
      </p:pic>
      <p:pic>
        <p:nvPicPr>
          <p:cNvPr id="22" name="Picture 21">
            <a:extLst>
              <a:ext uri="{FF2B5EF4-FFF2-40B4-BE49-F238E27FC236}">
                <a16:creationId xmlns:a16="http://schemas.microsoft.com/office/drawing/2014/main" id="{480EE6F8-FB55-4E0F-BAE6-B9BEE8A9F61E}"/>
              </a:ext>
            </a:extLst>
          </p:cNvPr>
          <p:cNvPicPr>
            <a:picLocks noChangeAspect="1"/>
          </p:cNvPicPr>
          <p:nvPr/>
        </p:nvPicPr>
        <p:blipFill>
          <a:blip r:embed="rId3"/>
          <a:stretch>
            <a:fillRect/>
          </a:stretch>
        </p:blipFill>
        <p:spPr>
          <a:xfrm>
            <a:off x="6741916" y="3640668"/>
            <a:ext cx="3873095" cy="2749898"/>
          </a:xfrm>
          <a:prstGeom prst="rect">
            <a:avLst/>
          </a:prstGeom>
        </p:spPr>
      </p:pic>
    </p:spTree>
    <p:extLst>
      <p:ext uri="{BB962C8B-B14F-4D97-AF65-F5344CB8AC3E}">
        <p14:creationId xmlns:p14="http://schemas.microsoft.com/office/powerpoint/2010/main" val="3025198930"/>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9">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732650F-75F5-4883-9130-18946136E7DF}"/>
              </a:ext>
            </a:extLst>
          </p:cNvPr>
          <p:cNvSpPr>
            <a:spLocks noGrp="1"/>
          </p:cNvSpPr>
          <p:nvPr>
            <p:ph type="title"/>
          </p:nvPr>
        </p:nvSpPr>
        <p:spPr>
          <a:xfrm>
            <a:off x="581192" y="1073231"/>
            <a:ext cx="3219127" cy="4711539"/>
          </a:xfrm>
        </p:spPr>
        <p:txBody>
          <a:bodyPr anchor="ctr">
            <a:normAutofit/>
          </a:bodyPr>
          <a:lstStyle/>
          <a:p>
            <a:r>
              <a:rPr lang="en-US">
                <a:solidFill>
                  <a:schemeClr val="bg1">
                    <a:lumMod val="85000"/>
                    <a:lumOff val="15000"/>
                  </a:schemeClr>
                </a:solidFill>
              </a:rPr>
              <a:t>Conclusion</a:t>
            </a:r>
          </a:p>
        </p:txBody>
      </p:sp>
      <p:sp>
        <p:nvSpPr>
          <p:cNvPr id="20" name="Rectangle 11">
            <a:extLst>
              <a:ext uri="{FF2B5EF4-FFF2-40B4-BE49-F238E27FC236}">
                <a16:creationId xmlns:a16="http://schemas.microsoft.com/office/drawing/2014/main" id="{DFEE959E-BF10-4204-9556-D1707088D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13">
            <a:extLst>
              <a:ext uri="{FF2B5EF4-FFF2-40B4-BE49-F238E27FC236}">
                <a16:creationId xmlns:a16="http://schemas.microsoft.com/office/drawing/2014/main" id="{DDD17B6A-CB37-4005-9681-A20AFCDC7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15">
            <a:extLst>
              <a:ext uri="{FF2B5EF4-FFF2-40B4-BE49-F238E27FC236}">
                <a16:creationId xmlns:a16="http://schemas.microsoft.com/office/drawing/2014/main" id="{3B7BBDE9-DAED-40B0-A640-503C918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9959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3DC36B34-4A82-4E2B-BF83-4F0AACEF4FDC}"/>
              </a:ext>
            </a:extLst>
          </p:cNvPr>
          <p:cNvSpPr>
            <a:spLocks noGrp="1"/>
          </p:cNvSpPr>
          <p:nvPr>
            <p:ph idx="1"/>
          </p:nvPr>
        </p:nvSpPr>
        <p:spPr>
          <a:xfrm>
            <a:off x="4702629" y="1073231"/>
            <a:ext cx="6541841" cy="4711539"/>
          </a:xfrm>
        </p:spPr>
        <p:txBody>
          <a:bodyPr>
            <a:normAutofit/>
          </a:bodyPr>
          <a:lstStyle/>
          <a:p>
            <a:r>
              <a:rPr lang="en-US" sz="2000" dirty="0">
                <a:solidFill>
                  <a:srgbClr val="FFFFFF"/>
                </a:solidFill>
              </a:rPr>
              <a:t>Most negative reviews had high useful count</a:t>
            </a:r>
          </a:p>
          <a:p>
            <a:r>
              <a:rPr lang="en-US" sz="2000" dirty="0">
                <a:solidFill>
                  <a:srgbClr val="FFFFFF"/>
                </a:solidFill>
              </a:rPr>
              <a:t>Pain birth control are among the top conditions with high number of drugs</a:t>
            </a:r>
          </a:p>
          <a:p>
            <a:r>
              <a:rPr lang="en-US" sz="2000" dirty="0">
                <a:solidFill>
                  <a:srgbClr val="FFFFFF"/>
                </a:solidFill>
              </a:rPr>
              <a:t>Data cleaning methods for sentiment analysis explored, and sentiment was derived</a:t>
            </a:r>
          </a:p>
          <a:p>
            <a:r>
              <a:rPr lang="en-US" sz="2000" dirty="0">
                <a:solidFill>
                  <a:srgbClr val="FFFFFF"/>
                </a:solidFill>
              </a:rPr>
              <a:t>Machine learning algorithms were used learn the sentiment in the reviews and predictions were summarized</a:t>
            </a:r>
          </a:p>
          <a:p>
            <a:r>
              <a:rPr lang="en-US" sz="2000" dirty="0">
                <a:solidFill>
                  <a:srgbClr val="FFFFFF"/>
                </a:solidFill>
              </a:rPr>
              <a:t>SVM model suggested with highest accuracy for this data set</a:t>
            </a:r>
          </a:p>
        </p:txBody>
      </p:sp>
    </p:spTree>
    <p:extLst>
      <p:ext uri="{BB962C8B-B14F-4D97-AF65-F5344CB8AC3E}">
        <p14:creationId xmlns:p14="http://schemas.microsoft.com/office/powerpoint/2010/main" val="1338281392"/>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A358F-277E-4F2D-9E79-77EAFEEDDDAF}"/>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E9CEF48B-8487-41E2-BE28-3544D642FBF1}"/>
              </a:ext>
            </a:extLst>
          </p:cNvPr>
          <p:cNvSpPr>
            <a:spLocks noGrp="1"/>
          </p:cNvSpPr>
          <p:nvPr>
            <p:ph idx="1"/>
          </p:nvPr>
        </p:nvSpPr>
        <p:spPr/>
        <p:txBody>
          <a:bodyPr/>
          <a:lstStyle/>
          <a:p>
            <a:pPr marL="0" marR="0" algn="just">
              <a:lnSpc>
                <a:spcPct val="107000"/>
              </a:lnSpc>
              <a:spcBef>
                <a:spcPts val="0"/>
              </a:spcBef>
              <a:spcAft>
                <a:spcPts val="800"/>
              </a:spcAft>
            </a:pPr>
            <a:r>
              <a:rPr lang="en-US" sz="1800" dirty="0">
                <a:solidFill>
                  <a:srgbClr val="0070C0"/>
                </a:solidFill>
                <a:latin typeface="Calibri" panose="020F0502020204030204" pitchFamily="34" charset="0"/>
                <a:ea typeface="Calibri" panose="020F0502020204030204" pitchFamily="34" charset="0"/>
                <a:cs typeface="Times New Roman" panose="02020603050405020304" pitchFamily="18" charset="0"/>
              </a:rPr>
              <a:t>[1] </a:t>
            </a:r>
            <a:r>
              <a:rPr lang="en-US" sz="1800" u="sng" dirty="0">
                <a:solidFill>
                  <a:srgbClr val="0070C0"/>
                </a:solidFill>
                <a:latin typeface="Calibri" panose="020F0502020204030204" pitchFamily="34"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https://www.sciencedirect.com/science/article/pii/S1665642317300561</a:t>
            </a:r>
            <a:endParaRPr lang="en-US" sz="18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sz="1800" dirty="0">
                <a:solidFill>
                  <a:srgbClr val="0070C0"/>
                </a:solidFill>
                <a:latin typeface="Calibri" panose="020F0502020204030204" pitchFamily="34" charset="0"/>
                <a:ea typeface="Calibri" panose="020F0502020204030204" pitchFamily="34" charset="0"/>
                <a:cs typeface="Times New Roman" panose="02020603050405020304" pitchFamily="18" charset="0"/>
              </a:rPr>
              <a:t>[2] </a:t>
            </a:r>
            <a:r>
              <a:rPr lang="en-US" sz="1800" u="sng" dirty="0">
                <a:solidFill>
                  <a:srgbClr val="0070C0"/>
                </a:solidFill>
                <a:latin typeface="Calibri" panose="020F0502020204030204" pitchFamily="34"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https://www.ncbi.nlm.nih.gov/pmc/articles/PMC7233089/pdf/3269957.pdf</a:t>
            </a:r>
            <a:endParaRPr lang="en-US" sz="18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sz="1800" dirty="0">
                <a:solidFill>
                  <a:srgbClr val="0070C0"/>
                </a:solidFill>
                <a:latin typeface="Calibri" panose="020F0502020204030204" pitchFamily="34" charset="0"/>
                <a:ea typeface="Calibri" panose="020F0502020204030204" pitchFamily="34" charset="0"/>
                <a:cs typeface="Times New Roman" panose="02020603050405020304" pitchFamily="18" charset="0"/>
              </a:rPr>
              <a:t>[3] </a:t>
            </a:r>
            <a:r>
              <a:rPr lang="en-US" sz="1800" u="sng" dirty="0">
                <a:solidFill>
                  <a:srgbClr val="0070C0"/>
                </a:solidFill>
                <a:latin typeface="Calibri" panose="020F0502020204030204" pitchFamily="34"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https://dl.acm.org/doi/10.1145/3194658.3194677</a:t>
            </a:r>
            <a:endParaRPr lang="en-US" sz="18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sz="1800" dirty="0">
                <a:solidFill>
                  <a:srgbClr val="0563C1"/>
                </a:solidFill>
                <a:latin typeface="Calibri" panose="020F0502020204030204" pitchFamily="34" charset="0"/>
                <a:ea typeface="Calibri" panose="020F0502020204030204" pitchFamily="34" charset="0"/>
                <a:cs typeface="Times New Roman" panose="02020603050405020304" pitchFamily="18" charset="0"/>
              </a:rPr>
              <a:t>[4]</a:t>
            </a:r>
            <a:r>
              <a:rPr lang="en-US" sz="1800" dirty="0">
                <a:latin typeface="Calibri" panose="020F0502020204030204" pitchFamily="34" charset="0"/>
                <a:ea typeface="Calibri" panose="020F0502020204030204" pitchFamily="34" charset="0"/>
                <a:cs typeface="Times New Roman" panose="02020603050405020304" pitchFamily="18" charset="0"/>
              </a:rPr>
              <a:t> </a:t>
            </a:r>
            <a:r>
              <a:rPr lang="en-US" sz="1800" u="sng" dirty="0" err="1">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Yellowbrick</a:t>
            </a:r>
            <a:r>
              <a:rPr lang="en-US" sz="1800"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 Documentation (readthedocs.org)</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sz="1800" dirty="0">
                <a:solidFill>
                  <a:srgbClr val="0563C1"/>
                </a:solidFill>
                <a:latin typeface="Calibri" panose="020F0502020204030204" pitchFamily="34" charset="0"/>
                <a:ea typeface="Calibri" panose="020F0502020204030204" pitchFamily="34" charset="0"/>
                <a:cs typeface="Times New Roman" panose="02020603050405020304" pitchFamily="18" charset="0"/>
              </a:rPr>
              <a:t>[5]</a:t>
            </a:r>
            <a:r>
              <a:rPr lang="en-US" sz="1800" u="sng" dirty="0">
                <a:solidFill>
                  <a:srgbClr val="0563C1"/>
                </a:solidFill>
                <a:latin typeface="Calibri" panose="020F0502020204030204" pitchFamily="34" charset="0"/>
                <a:ea typeface="Calibri" panose="020F0502020204030204" pitchFamily="34" charset="0"/>
                <a:cs typeface="Times New Roman" panose="02020603050405020304" pitchFamily="18" charset="0"/>
              </a:rPr>
              <a:t> </a:t>
            </a:r>
            <a:r>
              <a:rPr lang="en-US" sz="1800"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6">
                  <a:extLst>
                    <a:ext uri="{A12FA001-AC4F-418D-AE19-62706E023703}">
                      <ahyp:hlinkClr xmlns:ahyp="http://schemas.microsoft.com/office/drawing/2018/hyperlinkcolor" val="tx"/>
                    </a:ext>
                  </a:extLst>
                </a:hlinkClick>
              </a:rPr>
              <a:t>Sentiment Analysis in Drug Reviews using Supervised Machine Learning Algorithms (arxiv.org)</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07000"/>
              </a:lnSpc>
              <a:spcBef>
                <a:spcPts val="0"/>
              </a:spcBef>
              <a:spcAft>
                <a:spcPts val="800"/>
              </a:spcAft>
              <a:buNone/>
            </a:pPr>
            <a:r>
              <a:rPr lang="en-US" sz="1800" dirty="0">
                <a:latin typeface="Calibri" panose="020F0502020204030204" pitchFamily="34" charset="0"/>
                <a:ea typeface="Calibri" panose="020F0502020204030204" pitchFamily="34" charset="0"/>
                <a:cs typeface="Times New Roman" panose="02020603050405020304" pitchFamily="18" charset="0"/>
              </a:rPr>
              <a:t> </a:t>
            </a:r>
          </a:p>
          <a:p>
            <a:endParaRPr lang="en-US" dirty="0"/>
          </a:p>
        </p:txBody>
      </p:sp>
    </p:spTree>
    <p:extLst>
      <p:ext uri="{BB962C8B-B14F-4D97-AF65-F5344CB8AC3E}">
        <p14:creationId xmlns:p14="http://schemas.microsoft.com/office/powerpoint/2010/main" val="2036114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BDA3C5-F61C-4035-A0F1-68558EAEDE58}"/>
              </a:ext>
            </a:extLst>
          </p:cNvPr>
          <p:cNvSpPr>
            <a:spLocks noGrp="1"/>
          </p:cNvSpPr>
          <p:nvPr>
            <p:ph type="ctrTitle"/>
          </p:nvPr>
        </p:nvSpPr>
        <p:spPr>
          <a:xfrm>
            <a:off x="783771" y="1066800"/>
            <a:ext cx="5727760" cy="4724400"/>
          </a:xfrm>
        </p:spPr>
        <p:txBody>
          <a:bodyPr anchor="ctr">
            <a:normAutofit/>
          </a:bodyPr>
          <a:lstStyle/>
          <a:p>
            <a:pPr algn="r"/>
            <a:r>
              <a:rPr lang="en-US" sz="6600" dirty="0">
                <a:solidFill>
                  <a:srgbClr val="FFFFFF">
                    <a:alpha val="90000"/>
                  </a:srgbClr>
                </a:solidFill>
              </a:rPr>
              <a:t>Thank you !</a:t>
            </a:r>
          </a:p>
        </p:txBody>
      </p:sp>
      <p:sp>
        <p:nvSpPr>
          <p:cNvPr id="11" name="Rectangle 10">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80275768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8630364-DBAA-4A9E-A061-9AC2CA2F3791}"/>
              </a:ext>
            </a:extLst>
          </p:cNvPr>
          <p:cNvSpPr>
            <a:spLocks noGrp="1"/>
          </p:cNvSpPr>
          <p:nvPr>
            <p:ph type="title"/>
          </p:nvPr>
        </p:nvSpPr>
        <p:spPr/>
        <p:txBody>
          <a:bodyPr/>
          <a:lstStyle/>
          <a:p>
            <a:r>
              <a:rPr lang="en-US" dirty="0"/>
              <a:t>Literature Review</a:t>
            </a:r>
          </a:p>
        </p:txBody>
      </p:sp>
      <p:sp>
        <p:nvSpPr>
          <p:cNvPr id="7" name="Content Placeholder 6">
            <a:extLst>
              <a:ext uri="{FF2B5EF4-FFF2-40B4-BE49-F238E27FC236}">
                <a16:creationId xmlns:a16="http://schemas.microsoft.com/office/drawing/2014/main" id="{20AC41A6-709B-4259-933F-5078DC74E028}"/>
              </a:ext>
            </a:extLst>
          </p:cNvPr>
          <p:cNvSpPr>
            <a:spLocks noGrp="1"/>
          </p:cNvSpPr>
          <p:nvPr>
            <p:ph idx="1"/>
          </p:nvPr>
        </p:nvSpPr>
        <p:spPr/>
        <p:txBody>
          <a:bodyPr>
            <a:normAutofit/>
          </a:bodyPr>
          <a:lstStyle/>
          <a:p>
            <a:pPr>
              <a:buFont typeface="Arial" panose="020B0604020202020204" pitchFamily="34" charset="0"/>
              <a:buChar char="•"/>
            </a:pPr>
            <a:r>
              <a:rPr lang="en-US" sz="2000" dirty="0"/>
              <a:t>Analyze patient satisfaction [1]</a:t>
            </a:r>
          </a:p>
          <a:p>
            <a:pPr>
              <a:buFont typeface="Arial" panose="020B0604020202020204" pitchFamily="34" charset="0"/>
              <a:buChar char="•"/>
            </a:pPr>
            <a:r>
              <a:rPr lang="en-US" sz="2000" dirty="0"/>
              <a:t>Cross domain evaluations of drugs reviews and evaluation of the polarity of the reviews [2]</a:t>
            </a:r>
          </a:p>
          <a:p>
            <a:pPr>
              <a:buFont typeface="Arial" panose="020B0604020202020204" pitchFamily="34" charset="0"/>
              <a:buChar char="•"/>
            </a:pPr>
            <a:r>
              <a:rPr lang="en-US" sz="2000" dirty="0"/>
              <a:t>Analysis on side affects and effectiveness of the reviews on specific drugs [3]</a:t>
            </a:r>
          </a:p>
          <a:p>
            <a:pPr>
              <a:buFont typeface="Arial" panose="020B0604020202020204" pitchFamily="34" charset="0"/>
              <a:buChar char="•"/>
            </a:pPr>
            <a:r>
              <a:rPr lang="en-US" sz="2000" dirty="0"/>
              <a:t>Prediction of sentiment based on the condition [5].</a:t>
            </a:r>
          </a:p>
          <a:p>
            <a:pPr>
              <a:buFont typeface="Arial" panose="020B0604020202020204" pitchFamily="34" charset="0"/>
              <a:buChar char="•"/>
            </a:pPr>
            <a:r>
              <a:rPr lang="en-US" sz="2000" dirty="0"/>
              <a:t>Kaggle competition in 2018, worked on modeling the sentiment of  reviews using several machine learning techniques, prediction of the rating based on review, prediction on the condition of the patient based on the review </a:t>
            </a:r>
          </a:p>
        </p:txBody>
      </p:sp>
    </p:spTree>
    <p:extLst>
      <p:ext uri="{BB962C8B-B14F-4D97-AF65-F5344CB8AC3E}">
        <p14:creationId xmlns:p14="http://schemas.microsoft.com/office/powerpoint/2010/main" val="2585264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1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1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1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39" name="Rectangle 16">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C91630-87A4-44B7-A347-3F951532EE45}"/>
              </a:ext>
            </a:extLst>
          </p:cNvPr>
          <p:cNvSpPr>
            <a:spLocks noGrp="1"/>
          </p:cNvSpPr>
          <p:nvPr>
            <p:ph type="title"/>
          </p:nvPr>
        </p:nvSpPr>
        <p:spPr>
          <a:xfrm>
            <a:off x="581192" y="800930"/>
            <a:ext cx="3568661" cy="2256390"/>
          </a:xfrm>
        </p:spPr>
        <p:txBody>
          <a:bodyPr vert="horz" lIns="91440" tIns="45720" rIns="91440" bIns="45720" rtlCol="0" anchor="ctr">
            <a:normAutofit/>
          </a:bodyPr>
          <a:lstStyle/>
          <a:p>
            <a:r>
              <a:rPr lang="en-US" sz="2800" dirty="0">
                <a:solidFill>
                  <a:schemeClr val="tx1">
                    <a:lumMod val="75000"/>
                    <a:lumOff val="25000"/>
                  </a:schemeClr>
                </a:solidFill>
              </a:rPr>
              <a:t>Data Review</a:t>
            </a:r>
          </a:p>
        </p:txBody>
      </p:sp>
      <p:sp>
        <p:nvSpPr>
          <p:cNvPr id="40" name="Rectangle 18">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20">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22">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5" name="Text Placeholder 4">
            <a:extLst>
              <a:ext uri="{FF2B5EF4-FFF2-40B4-BE49-F238E27FC236}">
                <a16:creationId xmlns:a16="http://schemas.microsoft.com/office/drawing/2014/main" id="{D4C74B34-0815-436E-8949-F9FA7054563C}"/>
              </a:ext>
            </a:extLst>
          </p:cNvPr>
          <p:cNvSpPr>
            <a:spLocks noGrp="1"/>
          </p:cNvSpPr>
          <p:nvPr>
            <p:ph type="body" sz="half" idx="2"/>
          </p:nvPr>
        </p:nvSpPr>
        <p:spPr>
          <a:xfrm>
            <a:off x="4561870" y="800930"/>
            <a:ext cx="7183597" cy="2256390"/>
          </a:xfrm>
        </p:spPr>
        <p:txBody>
          <a:bodyPr vert="horz" lIns="91440" tIns="45720" rIns="91440" bIns="45720" rtlCol="0" anchor="ctr">
            <a:normAutofit/>
          </a:bodyPr>
          <a:lstStyle/>
          <a:p>
            <a:pPr marL="285750" indent="-285750">
              <a:buFont typeface="Wingdings 2" panose="05020102010507070707" pitchFamily="18" charset="2"/>
              <a:buChar char=""/>
            </a:pPr>
            <a:r>
              <a:rPr lang="en-US" sz="2000" dirty="0">
                <a:solidFill>
                  <a:schemeClr val="tx1">
                    <a:lumMod val="75000"/>
                    <a:lumOff val="25000"/>
                  </a:schemeClr>
                </a:solidFill>
              </a:rPr>
              <a:t>Drugs review data set from UCI Machine learning repository was used</a:t>
            </a:r>
          </a:p>
          <a:p>
            <a:pPr marL="285750" indent="-285750">
              <a:buFont typeface="Wingdings 2" panose="05020102010507070707" pitchFamily="18" charset="2"/>
              <a:buChar char=""/>
            </a:pPr>
            <a:r>
              <a:rPr lang="en-US" sz="2000" dirty="0">
                <a:solidFill>
                  <a:schemeClr val="tx1">
                    <a:lumMod val="75000"/>
                    <a:lumOff val="25000"/>
                  </a:schemeClr>
                </a:solidFill>
              </a:rPr>
              <a:t>There are 161297 reviews and 6 attributes</a:t>
            </a:r>
          </a:p>
          <a:p>
            <a:pPr marL="285750" indent="-285750">
              <a:buFont typeface="Wingdings 2" panose="05020102010507070707" pitchFamily="18" charset="2"/>
              <a:buChar char=""/>
            </a:pPr>
            <a:r>
              <a:rPr lang="en-US" sz="2000" dirty="0">
                <a:solidFill>
                  <a:schemeClr val="tx1">
                    <a:lumMod val="75000"/>
                    <a:lumOff val="25000"/>
                  </a:schemeClr>
                </a:solidFill>
              </a:rPr>
              <a:t>Data was obtained by crawling  online pharmaceutical websites stated drugs.com [3]</a:t>
            </a:r>
          </a:p>
        </p:txBody>
      </p:sp>
      <p:pic>
        <p:nvPicPr>
          <p:cNvPr id="6" name="Content Placeholder 5">
            <a:extLst>
              <a:ext uri="{FF2B5EF4-FFF2-40B4-BE49-F238E27FC236}">
                <a16:creationId xmlns:a16="http://schemas.microsoft.com/office/drawing/2014/main" id="{8BAA4351-5985-4602-A9AA-E3A29C53B728}"/>
              </a:ext>
            </a:extLst>
          </p:cNvPr>
          <p:cNvPicPr>
            <a:picLocks noGrp="1" noChangeAspect="1"/>
          </p:cNvPicPr>
          <p:nvPr>
            <p:ph idx="1"/>
          </p:nvPr>
        </p:nvPicPr>
        <p:blipFill>
          <a:blip r:embed="rId2"/>
          <a:stretch>
            <a:fillRect/>
          </a:stretch>
        </p:blipFill>
        <p:spPr>
          <a:xfrm>
            <a:off x="447998" y="3423771"/>
            <a:ext cx="11297469" cy="2722979"/>
          </a:xfrm>
          <a:prstGeom prst="rect">
            <a:avLst/>
          </a:prstGeom>
        </p:spPr>
      </p:pic>
    </p:spTree>
    <p:extLst>
      <p:ext uri="{BB962C8B-B14F-4D97-AF65-F5344CB8AC3E}">
        <p14:creationId xmlns:p14="http://schemas.microsoft.com/office/powerpoint/2010/main" val="3677432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21C162A-9ADF-4CEF-9979-809043EFABF1}"/>
              </a:ext>
            </a:extLst>
          </p:cNvPr>
          <p:cNvSpPr>
            <a:spLocks noGrp="1"/>
          </p:cNvSpPr>
          <p:nvPr>
            <p:ph type="title"/>
          </p:nvPr>
        </p:nvSpPr>
        <p:spPr/>
        <p:txBody>
          <a:bodyPr/>
          <a:lstStyle/>
          <a:p>
            <a:r>
              <a:rPr lang="en-US" dirty="0"/>
              <a:t>Data cleaning</a:t>
            </a:r>
          </a:p>
        </p:txBody>
      </p:sp>
      <p:sp>
        <p:nvSpPr>
          <p:cNvPr id="6" name="Content Placeholder 5">
            <a:extLst>
              <a:ext uri="{FF2B5EF4-FFF2-40B4-BE49-F238E27FC236}">
                <a16:creationId xmlns:a16="http://schemas.microsoft.com/office/drawing/2014/main" id="{7D9B0F20-2F53-4E8D-A451-67A4F8E2C590}"/>
              </a:ext>
            </a:extLst>
          </p:cNvPr>
          <p:cNvSpPr>
            <a:spLocks noGrp="1"/>
          </p:cNvSpPr>
          <p:nvPr>
            <p:ph idx="1"/>
          </p:nvPr>
        </p:nvSpPr>
        <p:spPr/>
        <p:txBody>
          <a:bodyPr/>
          <a:lstStyle/>
          <a:p>
            <a:r>
              <a:rPr lang="en-US" sz="2000" dirty="0"/>
              <a:t>Removed the missing values which corresponded to 0.5 %</a:t>
            </a:r>
          </a:p>
          <a:p>
            <a:r>
              <a:rPr lang="en-US" sz="2000" dirty="0"/>
              <a:t>Lower case letters for all the attribute names</a:t>
            </a:r>
          </a:p>
          <a:p>
            <a:r>
              <a:rPr lang="en-US" sz="2000" dirty="0"/>
              <a:t>Duplicate values were verified</a:t>
            </a:r>
          </a:p>
          <a:p>
            <a:r>
              <a:rPr lang="en-US" sz="2000" dirty="0"/>
              <a:t>Unique values for drugs were also investigated</a:t>
            </a:r>
          </a:p>
          <a:p>
            <a:endParaRPr lang="en-US" dirty="0"/>
          </a:p>
        </p:txBody>
      </p:sp>
    </p:spTree>
    <p:extLst>
      <p:ext uri="{BB962C8B-B14F-4D97-AF65-F5344CB8AC3E}">
        <p14:creationId xmlns:p14="http://schemas.microsoft.com/office/powerpoint/2010/main" val="3635168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6E3CC27-AE13-468E-8C58-14C9C78467CE}"/>
              </a:ext>
            </a:extLst>
          </p:cNvPr>
          <p:cNvPicPr>
            <a:picLocks noChangeAspect="1"/>
          </p:cNvPicPr>
          <p:nvPr/>
        </p:nvPicPr>
        <p:blipFill rotWithShape="1">
          <a:blip r:embed="rId2">
            <a:alphaModFix amt="40000"/>
          </a:blip>
          <a:srcRect t="1220" b="14510"/>
          <a:stretch/>
        </p:blipFill>
        <p:spPr>
          <a:xfrm>
            <a:off x="20" y="10"/>
            <a:ext cx="12191980" cy="6857990"/>
          </a:xfrm>
          <a:prstGeom prst="rect">
            <a:avLst/>
          </a:prstGeom>
        </p:spPr>
      </p:pic>
      <p:sp>
        <p:nvSpPr>
          <p:cNvPr id="5" name="Title 4">
            <a:extLst>
              <a:ext uri="{FF2B5EF4-FFF2-40B4-BE49-F238E27FC236}">
                <a16:creationId xmlns:a16="http://schemas.microsoft.com/office/drawing/2014/main" id="{7733B352-8082-45C9-8382-688885A71AF0}"/>
              </a:ext>
            </a:extLst>
          </p:cNvPr>
          <p:cNvSpPr>
            <a:spLocks noGrp="1"/>
          </p:cNvSpPr>
          <p:nvPr>
            <p:ph type="title"/>
          </p:nvPr>
        </p:nvSpPr>
        <p:spPr>
          <a:xfrm>
            <a:off x="965201" y="1020431"/>
            <a:ext cx="10225530" cy="1475013"/>
          </a:xfrm>
        </p:spPr>
        <p:txBody>
          <a:bodyPr vert="horz" lIns="91440" tIns="45720" rIns="91440" bIns="45720" rtlCol="0" anchor="b">
            <a:normAutofit/>
          </a:bodyPr>
          <a:lstStyle/>
          <a:p>
            <a:r>
              <a:rPr lang="en-US" sz="4000" dirty="0">
                <a:solidFill>
                  <a:schemeClr val="tx1"/>
                </a:solidFill>
              </a:rPr>
              <a:t>Exploratory DATA Analysis</a:t>
            </a:r>
          </a:p>
        </p:txBody>
      </p:sp>
    </p:spTree>
    <p:extLst>
      <p:ext uri="{BB962C8B-B14F-4D97-AF65-F5344CB8AC3E}">
        <p14:creationId xmlns:p14="http://schemas.microsoft.com/office/powerpoint/2010/main" val="311053656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EE739F6-8340-4920-AF5E-D71E73A8731A}"/>
              </a:ext>
            </a:extLst>
          </p:cNvPr>
          <p:cNvSpPr>
            <a:spLocks noGrp="1"/>
          </p:cNvSpPr>
          <p:nvPr>
            <p:ph type="title"/>
          </p:nvPr>
        </p:nvSpPr>
        <p:spPr>
          <a:xfrm>
            <a:off x="601255" y="702155"/>
            <a:ext cx="3409783" cy="1300365"/>
          </a:xfrm>
        </p:spPr>
        <p:txBody>
          <a:bodyPr>
            <a:normAutofit/>
          </a:bodyPr>
          <a:lstStyle/>
          <a:p>
            <a:r>
              <a:rPr lang="en-US" dirty="0">
                <a:solidFill>
                  <a:srgbClr val="FFFFFF"/>
                </a:solidFill>
              </a:rPr>
              <a:t>WHAT are the top 10 conditions?</a:t>
            </a:r>
          </a:p>
        </p:txBody>
      </p:sp>
      <p:sp>
        <p:nvSpPr>
          <p:cNvPr id="8" name="Content Placeholder 7">
            <a:extLst>
              <a:ext uri="{FF2B5EF4-FFF2-40B4-BE49-F238E27FC236}">
                <a16:creationId xmlns:a16="http://schemas.microsoft.com/office/drawing/2014/main" id="{EE000CE8-CB27-4368-88CE-4F0A695B74C9}"/>
              </a:ext>
            </a:extLst>
          </p:cNvPr>
          <p:cNvSpPr>
            <a:spLocks noGrp="1"/>
          </p:cNvSpPr>
          <p:nvPr>
            <p:ph idx="1"/>
          </p:nvPr>
        </p:nvSpPr>
        <p:spPr>
          <a:xfrm>
            <a:off x="601255" y="2177142"/>
            <a:ext cx="3409782" cy="3823607"/>
          </a:xfrm>
        </p:spPr>
        <p:txBody>
          <a:bodyPr>
            <a:normAutofit/>
          </a:bodyPr>
          <a:lstStyle/>
          <a:p>
            <a:pPr marL="0" indent="0">
              <a:buNone/>
            </a:pPr>
            <a:r>
              <a:rPr lang="en-US" sz="2000" dirty="0">
                <a:solidFill>
                  <a:srgbClr val="FFFFFF"/>
                </a:solidFill>
              </a:rPr>
              <a:t>It can see that Birth control,</a:t>
            </a:r>
          </a:p>
          <a:p>
            <a:pPr marL="0" indent="0">
              <a:buNone/>
            </a:pPr>
            <a:r>
              <a:rPr lang="en-US" sz="2000" dirty="0">
                <a:solidFill>
                  <a:srgbClr val="FFFFFF"/>
                </a:solidFill>
              </a:rPr>
              <a:t>Depression and Pain are the top 10 conditions</a:t>
            </a:r>
          </a:p>
        </p:txBody>
      </p:sp>
      <p:pic>
        <p:nvPicPr>
          <p:cNvPr id="4" name="Content Placeholder 3" descr="Chart, bar chart&#10;&#10;Description automatically generated">
            <a:extLst>
              <a:ext uri="{FF2B5EF4-FFF2-40B4-BE49-F238E27FC236}">
                <a16:creationId xmlns:a16="http://schemas.microsoft.com/office/drawing/2014/main" id="{26096709-8CB4-4AF6-850F-AB6555EBBF7C}"/>
              </a:ext>
            </a:extLst>
          </p:cNvPr>
          <p:cNvPicPr>
            <a:picLocks noChangeAspect="1"/>
          </p:cNvPicPr>
          <p:nvPr/>
        </p:nvPicPr>
        <p:blipFill rotWithShape="1">
          <a:blip r:embed="rId2"/>
          <a:srcRect r="24502"/>
          <a:stretch/>
        </p:blipFill>
        <p:spPr>
          <a:xfrm>
            <a:off x="4788266" y="936141"/>
            <a:ext cx="6439433" cy="4968305"/>
          </a:xfrm>
          <a:prstGeom prst="rect">
            <a:avLst/>
          </a:prstGeom>
        </p:spPr>
      </p:pic>
    </p:spTree>
    <p:extLst>
      <p:ext uri="{BB962C8B-B14F-4D97-AF65-F5344CB8AC3E}">
        <p14:creationId xmlns:p14="http://schemas.microsoft.com/office/powerpoint/2010/main" val="2384241452"/>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le 3">
            <a:extLst>
              <a:ext uri="{FF2B5EF4-FFF2-40B4-BE49-F238E27FC236}">
                <a16:creationId xmlns:a16="http://schemas.microsoft.com/office/drawing/2014/main" id="{0D2B7366-1206-4333-AC1E-4D246FFC3D5D}"/>
              </a:ext>
            </a:extLst>
          </p:cNvPr>
          <p:cNvSpPr>
            <a:spLocks noGrp="1"/>
          </p:cNvSpPr>
          <p:nvPr>
            <p:ph type="title"/>
          </p:nvPr>
        </p:nvSpPr>
        <p:spPr>
          <a:xfrm>
            <a:off x="601255" y="702155"/>
            <a:ext cx="3409783" cy="1300365"/>
          </a:xfrm>
        </p:spPr>
        <p:txBody>
          <a:bodyPr vert="horz" lIns="91440" tIns="45720" rIns="91440" bIns="45720" rtlCol="0" anchor="b">
            <a:normAutofit/>
          </a:bodyPr>
          <a:lstStyle/>
          <a:p>
            <a:r>
              <a:rPr lang="en-US" sz="2800" dirty="0"/>
              <a:t>What are the top 10 Drugs?</a:t>
            </a:r>
          </a:p>
        </p:txBody>
      </p:sp>
      <p:sp>
        <p:nvSpPr>
          <p:cNvPr id="6" name="Text Placeholder 5">
            <a:extLst>
              <a:ext uri="{FF2B5EF4-FFF2-40B4-BE49-F238E27FC236}">
                <a16:creationId xmlns:a16="http://schemas.microsoft.com/office/drawing/2014/main" id="{22F822B6-12E1-4815-BBC7-9F2B26EAF866}"/>
              </a:ext>
            </a:extLst>
          </p:cNvPr>
          <p:cNvSpPr>
            <a:spLocks noGrp="1"/>
          </p:cNvSpPr>
          <p:nvPr>
            <p:ph type="body" sz="half" idx="2"/>
          </p:nvPr>
        </p:nvSpPr>
        <p:spPr>
          <a:xfrm>
            <a:off x="601255" y="2177142"/>
            <a:ext cx="3409782" cy="3823607"/>
          </a:xfrm>
        </p:spPr>
        <p:txBody>
          <a:bodyPr vert="horz" lIns="91440" tIns="45720" rIns="91440" bIns="45720" rtlCol="0" anchor="ctr">
            <a:normAutofit/>
          </a:bodyPr>
          <a:lstStyle/>
          <a:p>
            <a:r>
              <a:rPr lang="en-US" sz="2000" dirty="0"/>
              <a:t>Alprazolam, Varenicline, Phentermine seem to be the top 3 drugs</a:t>
            </a:r>
          </a:p>
        </p:txBody>
      </p:sp>
      <p:pic>
        <p:nvPicPr>
          <p:cNvPr id="7" name="Content Placeholder 6">
            <a:extLst>
              <a:ext uri="{FF2B5EF4-FFF2-40B4-BE49-F238E27FC236}">
                <a16:creationId xmlns:a16="http://schemas.microsoft.com/office/drawing/2014/main" id="{73895429-696F-4392-9152-A22A442780BC}"/>
              </a:ext>
            </a:extLst>
          </p:cNvPr>
          <p:cNvPicPr>
            <a:picLocks noGrp="1" noChangeAspect="1"/>
          </p:cNvPicPr>
          <p:nvPr>
            <p:ph idx="1"/>
          </p:nvPr>
        </p:nvPicPr>
        <p:blipFill>
          <a:blip r:embed="rId2"/>
          <a:stretch>
            <a:fillRect/>
          </a:stretch>
        </p:blipFill>
        <p:spPr>
          <a:xfrm>
            <a:off x="4931632" y="936141"/>
            <a:ext cx="6152700" cy="4968305"/>
          </a:xfrm>
          <a:prstGeom prst="rect">
            <a:avLst/>
          </a:prstGeom>
        </p:spPr>
      </p:pic>
    </p:spTree>
    <p:extLst>
      <p:ext uri="{BB962C8B-B14F-4D97-AF65-F5344CB8AC3E}">
        <p14:creationId xmlns:p14="http://schemas.microsoft.com/office/powerpoint/2010/main" val="1382517754"/>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741EB57-5B54-4B47-B4B4-B27F78F71492}"/>
              </a:ext>
            </a:extLst>
          </p:cNvPr>
          <p:cNvSpPr>
            <a:spLocks noGrp="1"/>
          </p:cNvSpPr>
          <p:nvPr>
            <p:ph type="title"/>
          </p:nvPr>
        </p:nvSpPr>
        <p:spPr/>
        <p:txBody>
          <a:bodyPr/>
          <a:lstStyle/>
          <a:p>
            <a:r>
              <a:rPr lang="en-US" dirty="0"/>
              <a:t>Which health condition Has the greatest number of Drugs?</a:t>
            </a:r>
          </a:p>
        </p:txBody>
      </p:sp>
      <p:pic>
        <p:nvPicPr>
          <p:cNvPr id="4" name="Content Placeholder 3">
            <a:extLst>
              <a:ext uri="{FF2B5EF4-FFF2-40B4-BE49-F238E27FC236}">
                <a16:creationId xmlns:a16="http://schemas.microsoft.com/office/drawing/2014/main" id="{5CFFFEE9-D3F6-47B0-A8F2-B42A77A43B9E}"/>
              </a:ext>
            </a:extLst>
          </p:cNvPr>
          <p:cNvPicPr>
            <a:picLocks noGrp="1" noChangeAspect="1"/>
          </p:cNvPicPr>
          <p:nvPr>
            <p:ph idx="1"/>
          </p:nvPr>
        </p:nvPicPr>
        <p:blipFill>
          <a:blip r:embed="rId2"/>
          <a:stretch>
            <a:fillRect/>
          </a:stretch>
        </p:blipFill>
        <p:spPr>
          <a:xfrm>
            <a:off x="4252584" y="1061803"/>
            <a:ext cx="7665630" cy="4734393"/>
          </a:xfrm>
          <a:prstGeom prst="rect">
            <a:avLst/>
          </a:prstGeom>
        </p:spPr>
      </p:pic>
      <p:sp>
        <p:nvSpPr>
          <p:cNvPr id="6" name="Text Placeholder 5">
            <a:extLst>
              <a:ext uri="{FF2B5EF4-FFF2-40B4-BE49-F238E27FC236}">
                <a16:creationId xmlns:a16="http://schemas.microsoft.com/office/drawing/2014/main" id="{F0239C90-2558-435C-85C3-9634B346C4EC}"/>
              </a:ext>
            </a:extLst>
          </p:cNvPr>
          <p:cNvSpPr>
            <a:spLocks noGrp="1"/>
          </p:cNvSpPr>
          <p:nvPr>
            <p:ph type="body" sz="half" idx="2"/>
          </p:nvPr>
        </p:nvSpPr>
        <p:spPr>
          <a:xfrm>
            <a:off x="6842086" y="6090461"/>
            <a:ext cx="3031852" cy="767539"/>
          </a:xfrm>
        </p:spPr>
        <p:txBody>
          <a:bodyPr/>
          <a:lstStyle/>
          <a:p>
            <a:pPr algn="ctr"/>
            <a:r>
              <a:rPr lang="en-US" dirty="0">
                <a:solidFill>
                  <a:schemeClr val="tx1"/>
                </a:solidFill>
              </a:rPr>
              <a:t>Condition vs Rating</a:t>
            </a:r>
          </a:p>
        </p:txBody>
      </p:sp>
      <p:sp>
        <p:nvSpPr>
          <p:cNvPr id="8" name="Content Placeholder 7">
            <a:extLst>
              <a:ext uri="{FF2B5EF4-FFF2-40B4-BE49-F238E27FC236}">
                <a16:creationId xmlns:a16="http://schemas.microsoft.com/office/drawing/2014/main" id="{3C7CE61A-C4B3-455F-80F3-C2C6501D7003}"/>
              </a:ext>
            </a:extLst>
          </p:cNvPr>
          <p:cNvSpPr>
            <a:spLocks noGrp="1"/>
          </p:cNvSpPr>
          <p:nvPr>
            <p:ph sz="half" idx="4294967295"/>
          </p:nvPr>
        </p:nvSpPr>
        <p:spPr>
          <a:xfrm>
            <a:off x="455902" y="2290763"/>
            <a:ext cx="3484727" cy="3633787"/>
          </a:xfrm>
        </p:spPr>
        <p:txBody>
          <a:bodyPr>
            <a:normAutofit/>
          </a:bodyPr>
          <a:lstStyle/>
          <a:p>
            <a:r>
              <a:rPr lang="en-US" sz="2000" dirty="0">
                <a:solidFill>
                  <a:schemeClr val="bg1"/>
                </a:solidFill>
              </a:rPr>
              <a:t>Analysis shows that birth control, acne, pain has the greatest number of drugs</a:t>
            </a:r>
          </a:p>
          <a:p>
            <a:r>
              <a:rPr lang="en-US" sz="2000" dirty="0">
                <a:solidFill>
                  <a:schemeClr val="bg1"/>
                </a:solidFill>
              </a:rPr>
              <a:t>Low rated drugs - Pain, anxiety, birth control</a:t>
            </a:r>
          </a:p>
          <a:p>
            <a:r>
              <a:rPr lang="en-US" sz="2000" dirty="0">
                <a:solidFill>
                  <a:schemeClr val="bg1"/>
                </a:solidFill>
              </a:rPr>
              <a:t>High rated drugs - weight loss</a:t>
            </a:r>
          </a:p>
        </p:txBody>
      </p:sp>
    </p:spTree>
    <p:extLst>
      <p:ext uri="{BB962C8B-B14F-4D97-AF65-F5344CB8AC3E}">
        <p14:creationId xmlns:p14="http://schemas.microsoft.com/office/powerpoint/2010/main" val="2296272106"/>
      </p:ext>
    </p:extLst>
  </p:cSld>
  <p:clrMapOvr>
    <a:masterClrMapping/>
  </p:clrMapOvr>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B3242A4-1E6A-4E02-809C-4A24066EC01D}">
  <ds:schemaRefs>
    <ds:schemaRef ds:uri="http://schemas.microsoft.com/sharepoint/v3/contenttype/forms"/>
  </ds:schemaRefs>
</ds:datastoreItem>
</file>

<file path=customXml/itemProps2.xml><?xml version="1.0" encoding="utf-8"?>
<ds:datastoreItem xmlns:ds="http://schemas.openxmlformats.org/officeDocument/2006/customXml" ds:itemID="{FBD2D995-20F0-4C14-BF62-1248AB4B484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65255AC-12AC-4323-AA35-9BAC798B66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5645</TotalTime>
  <Words>843</Words>
  <Application>Microsoft Office PowerPoint</Application>
  <PresentationFormat>Widescreen</PresentationFormat>
  <Paragraphs>95</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Franklin Gothic Book</vt:lpstr>
      <vt:lpstr>Franklin Gothic Demi</vt:lpstr>
      <vt:lpstr>Gill Sans MT</vt:lpstr>
      <vt:lpstr>Wingdings 2</vt:lpstr>
      <vt:lpstr>DividendVTI</vt:lpstr>
      <vt:lpstr>Sentiment Prediction of Drug Reviews using Datamining</vt:lpstr>
      <vt:lpstr>Abstract</vt:lpstr>
      <vt:lpstr>Literature Review</vt:lpstr>
      <vt:lpstr>Data Review</vt:lpstr>
      <vt:lpstr>Data cleaning</vt:lpstr>
      <vt:lpstr>Exploratory DATA Analysis</vt:lpstr>
      <vt:lpstr>WHAT are the top 10 conditions?</vt:lpstr>
      <vt:lpstr>What are the top 10 Drugs?</vt:lpstr>
      <vt:lpstr>Which health condition Has the greatest number of Drugs?</vt:lpstr>
      <vt:lpstr>Analysis of review over the time</vt:lpstr>
      <vt:lpstr>Word cloud on the attribute ‘REVIEW’</vt:lpstr>
      <vt:lpstr>Sentiment Analysis</vt:lpstr>
      <vt:lpstr>Rating VS Sentiment plot</vt:lpstr>
      <vt:lpstr>Distribution of sentiments</vt:lpstr>
      <vt:lpstr>Feature IMportance</vt:lpstr>
      <vt:lpstr>DATAMINING Algorithms</vt:lpstr>
      <vt:lpstr>Algorithms used </vt:lpstr>
      <vt:lpstr>Accuracy Summary</vt:lpstr>
      <vt:lpstr>ROC CURVE SUMMARY</vt:lpstr>
      <vt:lpstr>Classification Report Summary</vt:lpstr>
      <vt:lpstr>Conclusion</vt:lpstr>
      <vt:lpstr>References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 Prediction of Drug Reviews using Datamining</dc:title>
  <dc:creator>Sagar Adari</dc:creator>
  <cp:lastModifiedBy>Gargeyi Baipa</cp:lastModifiedBy>
  <cp:revision>6</cp:revision>
  <dcterms:created xsi:type="dcterms:W3CDTF">2020-12-18T22:23:58Z</dcterms:created>
  <dcterms:modified xsi:type="dcterms:W3CDTF">2020-12-22T20:49:34Z</dcterms:modified>
</cp:coreProperties>
</file>